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56" r:id="rId2"/>
    <p:sldId id="261" r:id="rId3"/>
    <p:sldId id="257" r:id="rId4"/>
    <p:sldId id="275" r:id="rId5"/>
    <p:sldId id="258" r:id="rId6"/>
    <p:sldId id="290" r:id="rId7"/>
    <p:sldId id="488" r:id="rId8"/>
    <p:sldId id="489" r:id="rId9"/>
    <p:sldId id="490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1" r:id="rId19"/>
    <p:sldId id="491" r:id="rId20"/>
    <p:sldId id="482" r:id="rId21"/>
    <p:sldId id="483" r:id="rId22"/>
    <p:sldId id="484" r:id="rId23"/>
    <p:sldId id="485" r:id="rId24"/>
    <p:sldId id="486" r:id="rId25"/>
    <p:sldId id="487" r:id="rId26"/>
    <p:sldId id="470" r:id="rId27"/>
    <p:sldId id="455" r:id="rId28"/>
    <p:sldId id="456" r:id="rId29"/>
    <p:sldId id="469" r:id="rId30"/>
    <p:sldId id="266" r:id="rId31"/>
    <p:sldId id="277" r:id="rId32"/>
    <p:sldId id="279" r:id="rId33"/>
    <p:sldId id="280" r:id="rId34"/>
    <p:sldId id="278" r:id="rId35"/>
    <p:sldId id="274" r:id="rId36"/>
    <p:sldId id="281" r:id="rId37"/>
    <p:sldId id="312" r:id="rId38"/>
    <p:sldId id="466" r:id="rId39"/>
    <p:sldId id="467" r:id="rId40"/>
    <p:sldId id="468" r:id="rId41"/>
    <p:sldId id="325" r:id="rId42"/>
    <p:sldId id="326" r:id="rId43"/>
    <p:sldId id="454" r:id="rId44"/>
    <p:sldId id="453" r:id="rId45"/>
    <p:sldId id="263" r:id="rId46"/>
    <p:sldId id="260" r:id="rId47"/>
    <p:sldId id="272" r:id="rId48"/>
    <p:sldId id="472" r:id="rId49"/>
    <p:sldId id="471" r:id="rId50"/>
    <p:sldId id="284" r:id="rId51"/>
    <p:sldId id="492" r:id="rId52"/>
    <p:sldId id="285" r:id="rId53"/>
    <p:sldId id="464" r:id="rId54"/>
    <p:sldId id="307" r:id="rId55"/>
    <p:sldId id="460" r:id="rId56"/>
    <p:sldId id="311" r:id="rId57"/>
    <p:sldId id="305" r:id="rId58"/>
    <p:sldId id="461" r:id="rId59"/>
    <p:sldId id="462" r:id="rId60"/>
    <p:sldId id="327" r:id="rId61"/>
    <p:sldId id="463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4336" y="-2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84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623C7-E633-F747-86B0-3BECF31A84A5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21AFE-3E21-CC41-AF03-742AF7D01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5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702492-0B62-4488-98DD-CED4DC5637E5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553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Master Keyed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821AFE-3E21-CC41-AF03-742AF7D011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17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8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02756" indent="-270291" defTabSz="91448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081164" indent="-216233" defTabSz="91448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13629" indent="-216233" defTabSz="91448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946095" indent="-216233" defTabSz="91448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94C30EB-5025-3F41-8AEA-F1E899B4E6FF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1395CE-EFF9-4D6A-8263-7665E0255C3D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547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53A19E-F471-4F01-91BF-8EA5859496A8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347DEC-1400-4BB5-990A-BE50E6B2A06B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613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C8CAAA-C725-4295-98B3-080C0E93E2E0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574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5E3CD22-B3F0-44CF-B013-FF13D348DB64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578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1B2149-A20E-40D9-B477-A1DE43B97B62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580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269102-87D5-4CBE-AE60-89BD20DDC4B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70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24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70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olo, testo e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772400" cy="1206500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sz="half" idx="1"/>
          </p:nvPr>
        </p:nvSpPr>
        <p:spPr>
          <a:xfrm>
            <a:off x="1219200" y="1600200"/>
            <a:ext cx="3810000" cy="44958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2"/>
          </p:nvPr>
        </p:nvSpPr>
        <p:spPr>
          <a:xfrm>
            <a:off x="5181600" y="1600200"/>
            <a:ext cx="3810000" cy="21717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contenuto 4"/>
          <p:cNvSpPr>
            <a:spLocks noGrp="1"/>
          </p:cNvSpPr>
          <p:nvPr>
            <p:ph sz="quarter" idx="3"/>
          </p:nvPr>
        </p:nvSpPr>
        <p:spPr>
          <a:xfrm>
            <a:off x="5181600" y="3924300"/>
            <a:ext cx="3810000" cy="217170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data 5"/>
          <p:cNvSpPr>
            <a:spLocks noGrp="1"/>
          </p:cNvSpPr>
          <p:nvPr>
            <p:ph type="dt" sz="half" idx="10"/>
          </p:nvPr>
        </p:nvSpPr>
        <p:spPr>
          <a:xfrm>
            <a:off x="1143000" y="64008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47863A-B6D7-4E7F-8B87-026F91D5FB54}" type="datetime1">
              <a:rPr lang="en-US" smtClean="0"/>
              <a:pPr/>
              <a:t>4/22/15</a:t>
            </a:fld>
            <a:endParaRPr lang="en-US"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1"/>
          </p:nvPr>
        </p:nvSpPr>
        <p:spPr>
          <a:xfrm>
            <a:off x="3581400" y="64008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Locks and Safes</a:t>
            </a:r>
            <a:endParaRPr lang="en-US"/>
          </a:p>
        </p:txBody>
      </p:sp>
      <p:sp>
        <p:nvSpPr>
          <p:cNvPr id="8" name="Segnaposto numero diapositiva 7"/>
          <p:cNvSpPr>
            <a:spLocks noGrp="1"/>
          </p:cNvSpPr>
          <p:nvPr>
            <p:ph type="sldNum" sz="quarter" idx="12"/>
          </p:nvPr>
        </p:nvSpPr>
        <p:spPr>
          <a:xfrm>
            <a:off x="7239000" y="64008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7C75C98-75AE-42B4-88CE-0130301938A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16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38100"/>
            <a:ext cx="87630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100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533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7848600" y="6629400"/>
            <a:ext cx="12192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- </a:t>
            </a:r>
            <a:fld id="{952AB9EC-A29B-4E6B-B0C3-BD3F3014CF02}" type="slidenum">
              <a:rPr lang="en-US"/>
              <a:pPr/>
              <a:t>‹#›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754769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0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75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53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9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3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40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5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91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9A9C7-968C-ED49-AD35-2B40E93CF42B}" type="datetimeFigureOut">
              <a:rPr lang="en-US" smtClean="0"/>
              <a:t>4/22/15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30036-ADB1-9F4F-BAB1-B5759A8F8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77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://www.doorware.com/Merchant2/merchant.mvc?Screen=CTGY&amp;Store_Code=DW&amp;Category_Code=scdb" TargetMode="External"/><Relationship Id="rId6" Type="http://schemas.openxmlformats.org/officeDocument/2006/relationships/image" Target="../media/image17.jpeg"/><Relationship Id="rId7" Type="http://schemas.openxmlformats.org/officeDocument/2006/relationships/image" Target="../media/image18.png"/><Relationship Id="rId8" Type="http://schemas.openxmlformats.org/officeDocument/2006/relationships/image" Target="../media/image19.jpe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Relationship Id="rId3" Type="http://schemas.openxmlformats.org/officeDocument/2006/relationships/image" Target="../media/image44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66533"/>
            <a:ext cx="7772400" cy="1470025"/>
          </a:xfrm>
        </p:spPr>
        <p:txBody>
          <a:bodyPr>
            <a:normAutofit/>
          </a:bodyPr>
          <a:lstStyle/>
          <a:p>
            <a:r>
              <a:rPr lang="en-US" sz="5400" smtClean="0"/>
              <a:t>Physical Security</a:t>
            </a:r>
            <a:endParaRPr lang="en-US" sz="5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5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 of Threats to Physical Environment</a:t>
            </a:r>
            <a:endParaRPr lang="en-US" dirty="0"/>
          </a:p>
        </p:txBody>
      </p:sp>
      <p:sp>
        <p:nvSpPr>
          <p:cNvPr id="552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003399"/>
              </a:buClr>
            </a:pPr>
            <a:r>
              <a:rPr lang="en-US" u="sng" dirty="0" smtClean="0">
                <a:solidFill>
                  <a:srgbClr val="FF6600"/>
                </a:solidFill>
              </a:rPr>
              <a:t>Natural</a:t>
            </a:r>
            <a:r>
              <a:rPr lang="en-US" dirty="0" smtClean="0"/>
              <a:t> / </a:t>
            </a:r>
            <a:r>
              <a:rPr lang="en-US" u="sng" dirty="0" smtClean="0">
                <a:solidFill>
                  <a:srgbClr val="FF6600"/>
                </a:solidFill>
              </a:rPr>
              <a:t>Environmental</a:t>
            </a:r>
          </a:p>
          <a:p>
            <a:pPr lvl="1">
              <a:buClr>
                <a:srgbClr val="003399"/>
              </a:buClr>
            </a:pPr>
            <a:r>
              <a:rPr lang="en-US" dirty="0" smtClean="0"/>
              <a:t>Earthquakes, floods, storms, hurricanes, fires, snow/ice</a:t>
            </a:r>
          </a:p>
          <a:p>
            <a:pPr lvl="1">
              <a:buClr>
                <a:srgbClr val="003399"/>
              </a:buClr>
            </a:pPr>
            <a:r>
              <a:rPr lang="en-US" dirty="0" smtClean="0"/>
              <a:t>Consequence of natural phenomena</a:t>
            </a:r>
          </a:p>
          <a:p>
            <a:pPr>
              <a:buClr>
                <a:srgbClr val="003399"/>
              </a:buClr>
            </a:pPr>
            <a:r>
              <a:rPr lang="en-US" u="sng" dirty="0" smtClean="0">
                <a:solidFill>
                  <a:srgbClr val="FF6600"/>
                </a:solidFill>
              </a:rPr>
              <a:t>Man made</a:t>
            </a:r>
            <a:r>
              <a:rPr lang="en-US" dirty="0" smtClean="0"/>
              <a:t> / </a:t>
            </a:r>
            <a:r>
              <a:rPr lang="en-US" u="sng" dirty="0" smtClean="0">
                <a:solidFill>
                  <a:srgbClr val="FF6600"/>
                </a:solidFill>
              </a:rPr>
              <a:t>Political Events</a:t>
            </a:r>
          </a:p>
          <a:p>
            <a:pPr lvl="1">
              <a:buClr>
                <a:srgbClr val="003399"/>
              </a:buClr>
            </a:pPr>
            <a:r>
              <a:rPr lang="en-US" dirty="0" smtClean="0"/>
              <a:t>Explosives, disgruntled employees, unauthorized access, employee errors, espionage, arson/fires, sabotage, hazardous/toxic spills, chemical contamination, malicious code, vandalism and theft</a:t>
            </a:r>
          </a:p>
          <a:p>
            <a:pPr lvl="1">
              <a:buClr>
                <a:srgbClr val="003399"/>
              </a:buClr>
            </a:pPr>
            <a:r>
              <a:rPr lang="en-US" dirty="0" smtClean="0"/>
              <a:t>Acts of commission or omission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492625" y="65119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© CISSP</a:t>
            </a:r>
            <a:r>
              <a:rPr lang="en-US" baseline="30000" dirty="0"/>
              <a:t>®</a:t>
            </a:r>
            <a:r>
              <a:rPr lang="en-US" dirty="0"/>
              <a:t> Common Body of Knowledge Review</a:t>
            </a:r>
          </a:p>
        </p:txBody>
      </p:sp>
    </p:spTree>
    <p:extLst>
      <p:ext uri="{BB962C8B-B14F-4D97-AF65-F5344CB8AC3E}">
        <p14:creationId xmlns:p14="http://schemas.microsoft.com/office/powerpoint/2010/main" val="51449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Lessons-Learned for U.S.</a:t>
            </a:r>
            <a:endParaRPr lang="en-US"/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7413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Major Domestic Events:</a:t>
            </a:r>
          </a:p>
          <a:p>
            <a:pPr lvl="1"/>
            <a:r>
              <a:rPr lang="en-US" dirty="0" smtClean="0"/>
              <a:t>2005 Hurricane Katrina (1,836)</a:t>
            </a:r>
          </a:p>
          <a:p>
            <a:pPr lvl="1"/>
            <a:r>
              <a:rPr lang="en-US" dirty="0" smtClean="0"/>
              <a:t>2001 9/11 Attack: World Trade Center, Pentagon, and </a:t>
            </a:r>
            <a:r>
              <a:rPr lang="en-US" dirty="0" err="1" smtClean="0"/>
              <a:t>Shanksville</a:t>
            </a:r>
            <a:r>
              <a:rPr lang="en-US" dirty="0" smtClean="0"/>
              <a:t>, PA (2,982)</a:t>
            </a:r>
          </a:p>
          <a:p>
            <a:pPr lvl="1"/>
            <a:r>
              <a:rPr lang="en-US" dirty="0" smtClean="0"/>
              <a:t>1995 Federal Office Building, Oklahoma City (168)</a:t>
            </a:r>
          </a:p>
          <a:p>
            <a:endParaRPr lang="en-US" dirty="0" smtClean="0"/>
          </a:p>
          <a:p>
            <a:r>
              <a:rPr lang="en-US" dirty="0" smtClean="0"/>
              <a:t>Major International Events:</a:t>
            </a:r>
          </a:p>
          <a:p>
            <a:pPr lvl="1"/>
            <a:r>
              <a:rPr lang="en-US" dirty="0" smtClean="0"/>
              <a:t>1998 U.S. Embassy, Kenya (237)</a:t>
            </a:r>
          </a:p>
          <a:p>
            <a:pPr lvl="1"/>
            <a:r>
              <a:rPr lang="en-US" dirty="0" smtClean="0"/>
              <a:t>1983 Beirut Barracks, Lebanon (309)</a:t>
            </a:r>
          </a:p>
          <a:p>
            <a:pPr lvl="1"/>
            <a:endParaRPr lang="en-US" dirty="0"/>
          </a:p>
        </p:txBody>
      </p:sp>
      <p:pic>
        <p:nvPicPr>
          <p:cNvPr id="5127" name="Picture 7" descr="C:\Users\aouyang\Desktop\ISSA-NOVA_18\Physical Security\OklahomaCity_Federal_Build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576" y="2991877"/>
            <a:ext cx="1449387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 descr="C:\Users\aouyang\Desktop\ISSA-NOVA_18\Physical Security\Hurricane_Katrin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594" y="1360487"/>
            <a:ext cx="1638300" cy="123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66" y="4465571"/>
            <a:ext cx="890588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543550"/>
            <a:ext cx="1528763" cy="116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129" name="Picture 9" descr="C:\Users\aouyang\Desktop\ISSA-NOVA_18\Physical Security\WTCmap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1750604"/>
            <a:ext cx="16002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492625" y="65119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© CISSP</a:t>
            </a:r>
            <a:r>
              <a:rPr lang="en-US" baseline="30000" dirty="0"/>
              <a:t>®</a:t>
            </a:r>
            <a:r>
              <a:rPr lang="en-US" dirty="0"/>
              <a:t> Common Body of Knowledge Review</a:t>
            </a:r>
          </a:p>
        </p:txBody>
      </p:sp>
    </p:spTree>
    <p:extLst>
      <p:ext uri="{BB962C8B-B14F-4D97-AF65-F5344CB8AC3E}">
        <p14:creationId xmlns:p14="http://schemas.microsoft.com/office/powerpoint/2010/main" val="109385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Categories of Security Controls</a:t>
            </a:r>
            <a:endParaRPr lang="en-US" sz="1200" dirty="0"/>
          </a:p>
        </p:txBody>
      </p:sp>
      <p:sp>
        <p:nvSpPr>
          <p:cNvPr id="5468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143000"/>
            <a:ext cx="8153400" cy="5486400"/>
          </a:xfrm>
        </p:spPr>
        <p:txBody>
          <a:bodyPr>
            <a:normAutofit fontScale="85000" lnSpcReduction="10000"/>
          </a:bodyPr>
          <a:lstStyle/>
          <a:p>
            <a:pPr>
              <a:buClr>
                <a:srgbClr val="003399"/>
              </a:buClr>
            </a:pPr>
            <a:r>
              <a:rPr lang="en-US" u="sng" dirty="0" smtClean="0">
                <a:solidFill>
                  <a:srgbClr val="FF6600"/>
                </a:solidFill>
              </a:rPr>
              <a:t>Management (Administrative) Controls</a:t>
            </a:r>
            <a:r>
              <a:rPr lang="en-US" dirty="0" smtClean="0"/>
              <a:t> </a:t>
            </a:r>
          </a:p>
          <a:p>
            <a:pPr lvl="1">
              <a:buClr>
                <a:srgbClr val="003399"/>
              </a:buClr>
            </a:pPr>
            <a:r>
              <a:rPr lang="en-US" dirty="0" smtClean="0"/>
              <a:t>Policies, Standards, Processes, Procedures, &amp; Guidelines</a:t>
            </a:r>
          </a:p>
          <a:p>
            <a:pPr lvl="2">
              <a:buClr>
                <a:srgbClr val="003399"/>
              </a:buClr>
            </a:pPr>
            <a:r>
              <a:rPr lang="en-US" dirty="0" smtClean="0"/>
              <a:t>Administrative Entities: Executive-Level, Mid.-Level Management</a:t>
            </a:r>
          </a:p>
          <a:p>
            <a:pPr>
              <a:buClr>
                <a:srgbClr val="003399"/>
              </a:buClr>
            </a:pPr>
            <a:r>
              <a:rPr lang="en-US" u="sng" dirty="0" smtClean="0">
                <a:solidFill>
                  <a:srgbClr val="FF6600"/>
                </a:solidFill>
              </a:rPr>
              <a:t>Physical Controls</a:t>
            </a:r>
          </a:p>
          <a:p>
            <a:pPr lvl="1">
              <a:buClr>
                <a:srgbClr val="003399"/>
              </a:buClr>
            </a:pPr>
            <a:r>
              <a:rPr lang="en-US" dirty="0" smtClean="0"/>
              <a:t>Physical Security (Facility or Infrastructure Protection)</a:t>
            </a:r>
          </a:p>
          <a:p>
            <a:pPr lvl="2">
              <a:buClr>
                <a:srgbClr val="003399"/>
              </a:buClr>
            </a:pPr>
            <a:r>
              <a:rPr lang="en-US" dirty="0" smtClean="0"/>
              <a:t>Locks, Doors, Walls, Fence, Curtain, etc.</a:t>
            </a:r>
          </a:p>
          <a:p>
            <a:pPr lvl="2">
              <a:buClr>
                <a:srgbClr val="003399"/>
              </a:buClr>
            </a:pPr>
            <a:r>
              <a:rPr lang="en-US" dirty="0" smtClean="0"/>
              <a:t>Service Providers: FSO, Security Guards, Dogs</a:t>
            </a:r>
          </a:p>
          <a:p>
            <a:pPr>
              <a:buClr>
                <a:srgbClr val="003399"/>
              </a:buClr>
            </a:pPr>
            <a:r>
              <a:rPr lang="en-US" u="sng" dirty="0" smtClean="0">
                <a:solidFill>
                  <a:srgbClr val="FF6600"/>
                </a:solidFill>
              </a:rPr>
              <a:t>Technical (Logical) Controls</a:t>
            </a:r>
            <a:endParaRPr lang="en-US" u="sng" dirty="0" smtClean="0"/>
          </a:p>
          <a:p>
            <a:pPr lvl="1">
              <a:buClr>
                <a:srgbClr val="003399"/>
              </a:buClr>
            </a:pPr>
            <a:r>
              <a:rPr lang="en-US" dirty="0" smtClean="0"/>
              <a:t>Access Controls , Identification &amp; Authorization, Confidentiality, Integrity, Availability, Non-Repudiation. </a:t>
            </a:r>
          </a:p>
          <a:p>
            <a:pPr lvl="2">
              <a:buClr>
                <a:srgbClr val="003399"/>
              </a:buClr>
            </a:pPr>
            <a:r>
              <a:rPr lang="en-US" dirty="0" smtClean="0"/>
              <a:t>CCTV &amp; Camera, IDS, Moisture detection system, Fire/Smoke detection system, Fire suppression, Environmental control system, UPS, etc.</a:t>
            </a:r>
          </a:p>
          <a:p>
            <a:pPr lvl="2">
              <a:buClr>
                <a:srgbClr val="003399"/>
              </a:buClr>
            </a:pPr>
            <a:r>
              <a:rPr lang="en-US" dirty="0" smtClean="0"/>
              <a:t>Service Providers: Building Architect, Critical Infrastructure Protection (CIP) Engineer, Operations Center.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92625" y="65119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© CISSP</a:t>
            </a:r>
            <a:r>
              <a:rPr lang="en-US" baseline="30000" dirty="0"/>
              <a:t>®</a:t>
            </a:r>
            <a:r>
              <a:rPr lang="en-US" dirty="0"/>
              <a:t> Common Body of Knowledge Review</a:t>
            </a:r>
          </a:p>
        </p:txBody>
      </p:sp>
    </p:spTree>
    <p:extLst>
      <p:ext uri="{BB962C8B-B14F-4D97-AF65-F5344CB8AC3E}">
        <p14:creationId xmlns:p14="http://schemas.microsoft.com/office/powerpoint/2010/main" val="1367294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200" smtClean="0"/>
              <a:t>Security Countermeasures &amp; Technologies</a:t>
            </a:r>
            <a:br>
              <a:rPr lang="en-US" sz="1200" smtClean="0"/>
            </a:br>
            <a:r>
              <a:rPr lang="en-US" smtClean="0"/>
              <a:t>Strategic Approach to Physical Security </a:t>
            </a:r>
            <a:r>
              <a:rPr lang="en-US" sz="1200" smtClean="0"/>
              <a:t>…(2/2)</a:t>
            </a:r>
            <a:endParaRPr lang="en-US" sz="1200" dirty="0"/>
          </a:p>
        </p:txBody>
      </p:sp>
      <p:sp>
        <p:nvSpPr>
          <p:cNvPr id="555012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3399"/>
              </a:buClr>
            </a:pPr>
            <a:r>
              <a:rPr lang="en-US" u="sng" smtClean="0">
                <a:solidFill>
                  <a:srgbClr val="FF6600"/>
                </a:solidFill>
              </a:rPr>
              <a:t>Defense-in-depth</a:t>
            </a:r>
            <a:endParaRPr lang="en-US" u="sng" dirty="0">
              <a:solidFill>
                <a:srgbClr val="FF6600"/>
              </a:solidFill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- </a:t>
            </a:r>
            <a:fld id="{DC27E52F-23E4-49CD-A3B6-3E25EBDFACB1}" type="slidenum">
              <a:rPr lang="en-US" smtClean="0"/>
              <a:pPr/>
              <a:t>13</a:t>
            </a:fld>
            <a:r>
              <a:rPr lang="en-US" smtClean="0"/>
              <a:t> -</a:t>
            </a:r>
            <a:endParaRPr lang="en-US" dirty="0"/>
          </a:p>
        </p:txBody>
      </p:sp>
      <p:pic>
        <p:nvPicPr>
          <p:cNvPr id="555010" name="Picture 2" descr="Exodus%20proposal_image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958" y="1322387"/>
            <a:ext cx="6529388" cy="5129213"/>
          </a:xfrm>
          <a:prstGeom prst="rect">
            <a:avLst/>
          </a:prstGeom>
          <a:noFill/>
        </p:spPr>
      </p:pic>
      <p:pic>
        <p:nvPicPr>
          <p:cNvPr id="555013" name="Picture 5" descr="perimeter secured with Flexiguard™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4038600"/>
            <a:ext cx="1981200" cy="1397000"/>
          </a:xfrm>
          <a:prstGeom prst="rect">
            <a:avLst/>
          </a:prstGeom>
          <a:noFill/>
        </p:spPr>
      </p:pic>
      <p:pic>
        <p:nvPicPr>
          <p:cNvPr id="555014" name="Picture 6" descr="AB%20St%20Louis%20003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0" y="5105400"/>
            <a:ext cx="1524000" cy="1346200"/>
          </a:xfrm>
          <a:prstGeom prst="rect">
            <a:avLst/>
          </a:prstGeom>
          <a:noFill/>
        </p:spPr>
      </p:pic>
      <p:sp>
        <p:nvSpPr>
          <p:cNvPr id="555015" name="Text Box 7"/>
          <p:cNvSpPr txBox="1">
            <a:spLocks noChangeArrowheads="1"/>
          </p:cNvSpPr>
          <p:nvPr/>
        </p:nvSpPr>
        <p:spPr bwMode="auto">
          <a:xfrm>
            <a:off x="5122863" y="6604000"/>
            <a:ext cx="206498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3399"/>
                </a:solidFill>
              </a:rPr>
              <a:t>Source</a:t>
            </a:r>
            <a:r>
              <a:rPr lang="en-US" sz="1000" dirty="0">
                <a:solidFill>
                  <a:srgbClr val="003399"/>
                </a:solidFill>
              </a:rPr>
              <a:t>: Global </a:t>
            </a:r>
            <a:r>
              <a:rPr lang="en-US" sz="1000" dirty="0" smtClean="0">
                <a:solidFill>
                  <a:srgbClr val="003399"/>
                </a:solidFill>
              </a:rPr>
              <a:t>Crossing website</a:t>
            </a:r>
            <a:endParaRPr lang="en-US" sz="1000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28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Physical Controls – Facility Construction</a:t>
            </a:r>
            <a:endParaRPr lang="en-US" dirty="0"/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7772400" cy="2819400"/>
          </a:xfrm>
        </p:spPr>
        <p:txBody>
          <a:bodyPr>
            <a:normAutofit fontScale="92500" lnSpcReduction="20000"/>
          </a:bodyPr>
          <a:lstStyle/>
          <a:p>
            <a:pPr>
              <a:buClr>
                <a:srgbClr val="003399"/>
              </a:buClr>
            </a:pPr>
            <a:r>
              <a:rPr lang="en-US" smtClean="0"/>
              <a:t>Structured barriers: </a:t>
            </a:r>
            <a:r>
              <a:rPr lang="en-US" u="sng" smtClean="0">
                <a:solidFill>
                  <a:srgbClr val="FF6600"/>
                </a:solidFill>
              </a:rPr>
              <a:t>Perimeter structure</a:t>
            </a:r>
          </a:p>
          <a:p>
            <a:pPr>
              <a:buClr>
                <a:srgbClr val="003399"/>
              </a:buClr>
            </a:pPr>
            <a:r>
              <a:rPr lang="en-US" u="sng" smtClean="0">
                <a:solidFill>
                  <a:srgbClr val="FF6600"/>
                </a:solidFill>
              </a:rPr>
              <a:t>Walls &amp; Fencing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Specific gauge and fabrication specifications (e.g. No. 11 gauge galvanized chain-link fencing material.)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Specify height, or need for “top guard” (e.g. 8-ft in height, 6-in. under ground with top guard.)</a:t>
            </a:r>
            <a:endParaRPr lang="en-US" dirty="0"/>
          </a:p>
        </p:txBody>
      </p:sp>
      <p:graphicFrame>
        <p:nvGraphicFramePr>
          <p:cNvPr id="612401" name="Group 4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69765047"/>
              </p:ext>
            </p:extLst>
          </p:nvPr>
        </p:nvGraphicFramePr>
        <p:xfrm>
          <a:off x="1268925" y="4468583"/>
          <a:ext cx="6324600" cy="1463040"/>
        </p:xfrm>
        <a:graphic>
          <a:graphicData uri="http://schemas.openxmlformats.org/drawingml/2006/table">
            <a:tbl>
              <a:tblPr/>
              <a:tblGrid>
                <a:gridCol w="3162300"/>
                <a:gridCol w="3162300"/>
              </a:tblGrid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Height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Protection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1 meter / 3 – 4 ft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Deters casual trespassers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2 meter / 6 – 7 ft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Too high to climb easily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2.4 meter / 8 ft with top guard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Deters determined intruder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2399" name="Text Box 47"/>
          <p:cNvSpPr txBox="1">
            <a:spLocks noChangeArrowheads="1"/>
          </p:cNvSpPr>
          <p:nvPr/>
        </p:nvSpPr>
        <p:spPr bwMode="auto">
          <a:xfrm>
            <a:off x="5410200" y="6278563"/>
            <a:ext cx="304442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rgbClr val="003399"/>
                </a:solidFill>
              </a:rPr>
              <a:t>Source:</a:t>
            </a:r>
            <a:r>
              <a:rPr lang="en-US" sz="1000" dirty="0">
                <a:solidFill>
                  <a:srgbClr val="003399"/>
                </a:solidFill>
              </a:rPr>
              <a:t> </a:t>
            </a:r>
            <a:r>
              <a:rPr lang="en-US" sz="1000" i="1" dirty="0">
                <a:solidFill>
                  <a:srgbClr val="003399"/>
                </a:solidFill>
              </a:rPr>
              <a:t>Official (ISC)</a:t>
            </a:r>
            <a:r>
              <a:rPr lang="en-US" sz="1000" i="1" baseline="30000" dirty="0">
                <a:solidFill>
                  <a:srgbClr val="003399"/>
                </a:solidFill>
              </a:rPr>
              <a:t>2</a:t>
            </a:r>
            <a:r>
              <a:rPr lang="en-US" sz="1000" i="1" dirty="0">
                <a:solidFill>
                  <a:srgbClr val="003399"/>
                </a:solidFill>
              </a:rPr>
              <a:t> Guide to The CISSP Exam</a:t>
            </a:r>
          </a:p>
        </p:txBody>
      </p:sp>
    </p:spTree>
    <p:extLst>
      <p:ext uri="{BB962C8B-B14F-4D97-AF65-F5344CB8AC3E}">
        <p14:creationId xmlns:p14="http://schemas.microsoft.com/office/powerpoint/2010/main" val="67957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Physical Controls – Facility Construction</a:t>
            </a:r>
            <a:endParaRPr lang="en-US" dirty="0"/>
          </a:p>
        </p:txBody>
      </p:sp>
      <p:sp>
        <p:nvSpPr>
          <p:cNvPr id="573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143000"/>
            <a:ext cx="8153400" cy="25908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003399"/>
              </a:buClr>
            </a:pPr>
            <a:r>
              <a:rPr lang="en-US" smtClean="0"/>
              <a:t>Structured barriers: </a:t>
            </a:r>
            <a:r>
              <a:rPr lang="en-US" u="sng" smtClean="0">
                <a:solidFill>
                  <a:srgbClr val="FF6600"/>
                </a:solidFill>
              </a:rPr>
              <a:t>Entry points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Gates, bollards, roadways.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Doors, windows, ventilation airways, manhole covers, etc.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Department of State and DoD Anti-Ram Vehicle Barrier Certification Criteria (SD-STD-02.01): </a:t>
            </a:r>
            <a:endParaRPr lang="en-US" dirty="0"/>
          </a:p>
        </p:txBody>
      </p:sp>
      <p:graphicFrame>
        <p:nvGraphicFramePr>
          <p:cNvPr id="573549" name="Group 10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61107674"/>
              </p:ext>
            </p:extLst>
          </p:nvPr>
        </p:nvGraphicFramePr>
        <p:xfrm>
          <a:off x="984413" y="3910372"/>
          <a:ext cx="3383280" cy="210312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</a:tblGrid>
              <a:tr h="266700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Vehicle Weight: 15,000 lb.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Speed Rating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Speed at Impact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K4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30 mph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K8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40 mph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K12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50 mph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3544" name="Text Box 104"/>
          <p:cNvSpPr txBox="1">
            <a:spLocks noChangeArrowheads="1"/>
          </p:cNvSpPr>
          <p:nvPr/>
        </p:nvSpPr>
        <p:spPr bwMode="auto">
          <a:xfrm>
            <a:off x="3304337" y="6553200"/>
            <a:ext cx="31726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rgbClr val="003399"/>
                </a:solidFill>
              </a:rPr>
              <a:t>Reference:</a:t>
            </a:r>
            <a:r>
              <a:rPr lang="en-US" sz="1000" dirty="0" smtClean="0">
                <a:solidFill>
                  <a:srgbClr val="003399"/>
                </a:solidFill>
              </a:rPr>
              <a:t> </a:t>
            </a:r>
            <a:r>
              <a:rPr lang="en-US" sz="1000" dirty="0">
                <a:solidFill>
                  <a:srgbClr val="003399"/>
                </a:solidFill>
              </a:rPr>
              <a:t>http://www.probarrier.com/faq/certify.asp</a:t>
            </a:r>
          </a:p>
        </p:txBody>
      </p:sp>
      <p:graphicFrame>
        <p:nvGraphicFramePr>
          <p:cNvPr id="7" name="Group 10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113556"/>
              </p:ext>
            </p:extLst>
          </p:nvPr>
        </p:nvGraphicFramePr>
        <p:xfrm>
          <a:off x="4785360" y="3910372"/>
          <a:ext cx="3383280" cy="210312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</a:tblGrid>
              <a:tr h="266700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Vehicle Weight: 15,000 lb.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Penetration Rating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Penetration Distance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L3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&lt; 3 ft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L2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3 – 20 ft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L1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99"/>
                          </a:solidFill>
                          <a:effectLst/>
                          <a:latin typeface="Arial" charset="0"/>
                        </a:rPr>
                        <a:t>20 – 50 ft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195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Technical Controls – Entrance Protection</a:t>
            </a:r>
            <a:endParaRPr lang="en-US" dirty="0"/>
          </a:p>
        </p:txBody>
      </p:sp>
      <p:sp>
        <p:nvSpPr>
          <p:cNvPr id="5775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smtClean="0"/>
              <a:t>Entry access control systems </a:t>
            </a:r>
          </a:p>
          <a:p>
            <a:pPr>
              <a:lnSpc>
                <a:spcPct val="90000"/>
              </a:lnSpc>
              <a:spcBef>
                <a:spcPct val="0"/>
              </a:spcBef>
              <a:buClr>
                <a:srgbClr val="003399"/>
              </a:buClr>
            </a:pPr>
            <a:r>
              <a:rPr lang="en-US" u="sng" smtClean="0">
                <a:solidFill>
                  <a:srgbClr val="FF6600"/>
                </a:solidFill>
              </a:rPr>
              <a:t>Turnstiles</a:t>
            </a:r>
          </a:p>
          <a:p>
            <a:pPr lvl="1">
              <a:lnSpc>
                <a:spcPct val="90000"/>
              </a:lnSpc>
              <a:buClr>
                <a:srgbClr val="003399"/>
              </a:buClr>
            </a:pPr>
            <a:r>
              <a:rPr lang="en-US" smtClean="0"/>
              <a:t>Revolving doors that can be activated to “lock” and not allow unauthorized individuals to enter or leave facility</a:t>
            </a:r>
          </a:p>
          <a:p>
            <a:pPr lvl="1">
              <a:lnSpc>
                <a:spcPct val="90000"/>
              </a:lnSpc>
              <a:buClr>
                <a:srgbClr val="003399"/>
              </a:buClr>
            </a:pPr>
            <a:r>
              <a:rPr lang="en-US" smtClean="0"/>
              <a:t>To prevent “piggybacking”.</a:t>
            </a:r>
          </a:p>
          <a:p>
            <a:pPr>
              <a:lnSpc>
                <a:spcPct val="90000"/>
              </a:lnSpc>
              <a:buClr>
                <a:srgbClr val="003399"/>
              </a:buClr>
            </a:pPr>
            <a:r>
              <a:rPr lang="en-US" u="sng" smtClean="0">
                <a:solidFill>
                  <a:srgbClr val="FF6600"/>
                </a:solidFill>
              </a:rPr>
              <a:t>Mantraps</a:t>
            </a:r>
          </a:p>
          <a:p>
            <a:pPr lvl="1">
              <a:lnSpc>
                <a:spcPct val="90000"/>
              </a:lnSpc>
              <a:buClr>
                <a:srgbClr val="003399"/>
              </a:buClr>
            </a:pPr>
            <a:r>
              <a:rPr lang="en-US" smtClean="0"/>
              <a:t>Routing people through two stationary </a:t>
            </a:r>
            <a:br>
              <a:rPr lang="en-US" smtClean="0"/>
            </a:br>
            <a:r>
              <a:rPr lang="en-US" smtClean="0"/>
              <a:t>doorways</a:t>
            </a:r>
          </a:p>
          <a:p>
            <a:pPr>
              <a:lnSpc>
                <a:spcPct val="90000"/>
              </a:lnSpc>
              <a:buClr>
                <a:srgbClr val="003399"/>
              </a:buClr>
            </a:pPr>
            <a:r>
              <a:rPr lang="en-US" u="sng" smtClean="0">
                <a:solidFill>
                  <a:srgbClr val="FF6600"/>
                </a:solidFill>
              </a:rPr>
              <a:t>Fail-safe</a:t>
            </a:r>
          </a:p>
          <a:p>
            <a:pPr lvl="1">
              <a:lnSpc>
                <a:spcPct val="90000"/>
              </a:lnSpc>
              <a:buClr>
                <a:srgbClr val="003399"/>
              </a:buClr>
            </a:pPr>
            <a:r>
              <a:rPr lang="en-US" smtClean="0"/>
              <a:t>Door defaults to being </a:t>
            </a:r>
            <a:r>
              <a:rPr lang="en-US" u="sng" smtClean="0">
                <a:solidFill>
                  <a:srgbClr val="FF6600"/>
                </a:solidFill>
              </a:rPr>
              <a:t>unlocked</a:t>
            </a:r>
            <a:r>
              <a:rPr lang="en-US" smtClean="0"/>
              <a:t>. </a:t>
            </a:r>
          </a:p>
          <a:p>
            <a:pPr>
              <a:lnSpc>
                <a:spcPct val="90000"/>
              </a:lnSpc>
              <a:buClr>
                <a:srgbClr val="003399"/>
              </a:buClr>
            </a:pPr>
            <a:r>
              <a:rPr lang="en-US" u="sng" smtClean="0">
                <a:solidFill>
                  <a:srgbClr val="FF6600"/>
                </a:solidFill>
              </a:rPr>
              <a:t>Fail-secure</a:t>
            </a:r>
          </a:p>
          <a:p>
            <a:pPr lvl="1">
              <a:lnSpc>
                <a:spcPct val="90000"/>
              </a:lnSpc>
              <a:buClr>
                <a:srgbClr val="003399"/>
              </a:buClr>
            </a:pPr>
            <a:r>
              <a:rPr lang="en-US" smtClean="0"/>
              <a:t>Door defaults to being </a:t>
            </a:r>
            <a:r>
              <a:rPr lang="en-US" u="sng" smtClean="0">
                <a:solidFill>
                  <a:srgbClr val="FF6600"/>
                </a:solidFill>
              </a:rPr>
              <a:t>locked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577540" name="Picture 4" descr="Protector_20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7637" y="3225327"/>
            <a:ext cx="2241925" cy="1869645"/>
          </a:xfrm>
          <a:prstGeom prst="rect">
            <a:avLst/>
          </a:prstGeom>
          <a:noFill/>
        </p:spPr>
      </p:pic>
      <p:pic>
        <p:nvPicPr>
          <p:cNvPr id="577541" name="Picture 5" descr="lockselectricreleases_en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34100" y="4953000"/>
            <a:ext cx="1714500" cy="1589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0411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Controls</a:t>
            </a:r>
            <a:endParaRPr lang="en-US" dirty="0"/>
          </a:p>
        </p:txBody>
      </p:sp>
      <p:sp>
        <p:nvSpPr>
          <p:cNvPr id="579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None/>
            </a:pPr>
            <a:r>
              <a:rPr lang="en-US" smtClean="0"/>
              <a:t>Entry access control systems – Locks</a:t>
            </a:r>
          </a:p>
          <a:p>
            <a:pPr>
              <a:buClr>
                <a:srgbClr val="003399"/>
              </a:buClr>
            </a:pPr>
            <a:r>
              <a:rPr lang="en-US" u="sng" smtClean="0">
                <a:solidFill>
                  <a:srgbClr val="FF6600"/>
                </a:solidFill>
              </a:rPr>
              <a:t>Mechanical</a:t>
            </a:r>
            <a:r>
              <a:rPr lang="en-US" smtClean="0"/>
              <a:t> locks: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Key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Combination locks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Magnetic locks</a:t>
            </a:r>
          </a:p>
          <a:p>
            <a:pPr lvl="1">
              <a:buClr>
                <a:srgbClr val="003399"/>
              </a:buClr>
            </a:pPr>
            <a:endParaRPr lang="en-US" smtClean="0"/>
          </a:p>
          <a:p>
            <a:pPr>
              <a:buClr>
                <a:srgbClr val="003399"/>
              </a:buClr>
            </a:pPr>
            <a:r>
              <a:rPr lang="en-US" u="sng" smtClean="0">
                <a:solidFill>
                  <a:srgbClr val="FF6600"/>
                </a:solidFill>
              </a:rPr>
              <a:t>Electronic</a:t>
            </a:r>
            <a:r>
              <a:rPr lang="en-US" smtClean="0"/>
              <a:t> locks: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Combination lock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Proximity / RFID badge</a:t>
            </a:r>
          </a:p>
          <a:p>
            <a:pPr lvl="1">
              <a:buClr>
                <a:srgbClr val="003399"/>
              </a:buClr>
            </a:pPr>
            <a:r>
              <a:rPr lang="en-US" smtClean="0"/>
              <a:t>Bio-metric</a:t>
            </a:r>
          </a:p>
          <a:p>
            <a:endParaRPr lang="en-US" dirty="0"/>
          </a:p>
        </p:txBody>
      </p:sp>
      <p:pic>
        <p:nvPicPr>
          <p:cNvPr id="579588" name="Picture 4" descr="smart proximity read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4114800"/>
            <a:ext cx="1600200" cy="1114425"/>
          </a:xfrm>
          <a:prstGeom prst="rect">
            <a:avLst/>
          </a:prstGeom>
          <a:noFill/>
        </p:spPr>
      </p:pic>
      <p:pic>
        <p:nvPicPr>
          <p:cNvPr id="57958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5334000"/>
            <a:ext cx="1184275" cy="1323975"/>
          </a:xfrm>
          <a:prstGeom prst="rect">
            <a:avLst/>
          </a:prstGeom>
          <a:noFill/>
        </p:spPr>
      </p:pic>
      <p:pic>
        <p:nvPicPr>
          <p:cNvPr id="579590" name="Picture 6" descr="Deadbolt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34000" y="1585913"/>
            <a:ext cx="1066800" cy="852487"/>
          </a:xfrm>
          <a:prstGeom prst="rect">
            <a:avLst/>
          </a:prstGeom>
          <a:noFill/>
        </p:spPr>
      </p:pic>
      <p:pic>
        <p:nvPicPr>
          <p:cNvPr id="579591" name="Picture 7" descr="group1%205340-01-375-75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2360613"/>
            <a:ext cx="1104900" cy="992187"/>
          </a:xfrm>
          <a:prstGeom prst="rect">
            <a:avLst/>
          </a:prstGeom>
          <a:noFill/>
        </p:spPr>
      </p:pic>
      <p:pic>
        <p:nvPicPr>
          <p:cNvPr id="579592" name="Picture 8" descr="CDX-09-2op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172200" y="3429000"/>
            <a:ext cx="2362200" cy="1028700"/>
          </a:xfrm>
          <a:prstGeom prst="rect">
            <a:avLst/>
          </a:prstGeom>
          <a:noFill/>
        </p:spPr>
      </p:pic>
      <p:pic>
        <p:nvPicPr>
          <p:cNvPr id="579593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19600" y="5659438"/>
            <a:ext cx="914400" cy="933450"/>
          </a:xfrm>
          <a:prstGeom prst="rect">
            <a:avLst/>
          </a:prstGeom>
          <a:noFill/>
        </p:spPr>
      </p:pic>
      <p:pic>
        <p:nvPicPr>
          <p:cNvPr id="579594" name="Picture 10" descr="hb10f12_t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15237" y="5229225"/>
            <a:ext cx="1071563" cy="1038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110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How does one evade these controls?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146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 Engineering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59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/>
              <a:t>Let’s think like an attacker…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2014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You have conducted pen tests of your web site</a:t>
            </a:r>
          </a:p>
          <a:p>
            <a:r>
              <a:rPr lang="en-US" smtClean="0"/>
              <a:t>You have a sophisticated ASA firewall sitting on the border which can use adaptive rule sets to detect potential attacks</a:t>
            </a:r>
          </a:p>
          <a:p>
            <a:r>
              <a:rPr lang="en-US" smtClean="0"/>
              <a:t>You have security officers monitoring the inbound packet streams using SNORT to look for attacks</a:t>
            </a:r>
          </a:p>
          <a:p>
            <a:r>
              <a:rPr lang="en-US" smtClean="0"/>
              <a:t>Your website is bulletproof…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3275347" cy="365125"/>
          </a:xfrm>
        </p:spPr>
        <p:txBody>
          <a:bodyPr/>
          <a:lstStyle/>
          <a:p>
            <a:r>
              <a:rPr lang="en-US" smtClean="0"/>
              <a:t>Doug White, Secure </a:t>
            </a:r>
            <a:r>
              <a:rPr lang="en-US" smtClean="0"/>
              <a:t>Technology, LLC. ©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mtClean="0"/>
              <a:t>But…and this really happened</a:t>
            </a:r>
          </a:p>
          <a:p>
            <a:r>
              <a:rPr lang="en-US" smtClean="0"/>
              <a:t>At 3 am a guy walks up to the front lobby door and holds up a sign to the cleaning crew that says in English and Spanish “Perdi, mis llaves!”</a:t>
            </a:r>
          </a:p>
          <a:p>
            <a:r>
              <a:rPr lang="en-US" smtClean="0"/>
              <a:t>The guy has an ID card that says “Marriott Elite Silver”.  The crew lets him into the building.</a:t>
            </a:r>
          </a:p>
          <a:p>
            <a:r>
              <a:rPr lang="en-US" smtClean="0"/>
              <a:t>Guy walks around and finds a locked door marked “Server Room”.  Unfortunately, it’s a crypto lock.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3275347" cy="365125"/>
          </a:xfrm>
        </p:spPr>
        <p:txBody>
          <a:bodyPr/>
          <a:lstStyle/>
          <a:p>
            <a:r>
              <a:rPr lang="en-US" smtClean="0"/>
              <a:t>Doug White, Secure </a:t>
            </a:r>
            <a:r>
              <a:rPr lang="en-US" smtClean="0"/>
              <a:t>Technology, LLC. ©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0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Three guesses and no luck.</a:t>
            </a:r>
          </a:p>
          <a:p>
            <a:r>
              <a:rPr lang="en-US" smtClean="0"/>
              <a:t>Guess what, the Armstrong ceiling tiles!</a:t>
            </a:r>
          </a:p>
          <a:p>
            <a:r>
              <a:rPr lang="en-US" smtClean="0"/>
              <a:t>Turn over a trashcan, pop the tile, the wall the doesn’t go all the way up.</a:t>
            </a:r>
          </a:p>
          <a:p>
            <a:r>
              <a:rPr lang="en-US" smtClean="0"/>
              <a:t>The guy climbs over the wall and is in the server room safe and sound.</a:t>
            </a:r>
          </a:p>
          <a:p>
            <a:r>
              <a:rPr lang="en-US" smtClean="0"/>
              <a:t>Now, the guy walks over to your web server, pops Knoppix into the DVD drive and reboots the server.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3275347" cy="365125"/>
          </a:xfrm>
        </p:spPr>
        <p:txBody>
          <a:bodyPr/>
          <a:lstStyle/>
          <a:p>
            <a:r>
              <a:rPr lang="en-US" smtClean="0"/>
              <a:t>Doug White, Secure </a:t>
            </a:r>
            <a:r>
              <a:rPr lang="en-US" smtClean="0"/>
              <a:t>Technology, LLC. ©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74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mtClean="0"/>
              <a:t>With knoppix running, mount the hard drive, locate the windows passwords take a quick picture, reboot the server, remove the disk, exit the building.</a:t>
            </a:r>
          </a:p>
          <a:p>
            <a:r>
              <a:rPr lang="en-US" smtClean="0"/>
              <a:t>The adminstrator password is “ScoobyDoo!”</a:t>
            </a:r>
          </a:p>
          <a:p>
            <a:r>
              <a:rPr lang="en-US" smtClean="0"/>
              <a:t>Later that night, attempt to connect to the linux server which is available via ssh, login as root with password, well, you guessed it.</a:t>
            </a:r>
          </a:p>
          <a:p>
            <a:r>
              <a:rPr lang="en-US" smtClean="0"/>
              <a:t>Dump all employee data with SS numbers, etc. from the database.</a:t>
            </a:r>
            <a:endParaRPr lang="en-US" dirty="0" smtClean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3275347" cy="365125"/>
          </a:xfrm>
        </p:spPr>
        <p:txBody>
          <a:bodyPr/>
          <a:lstStyle/>
          <a:p>
            <a:r>
              <a:rPr lang="en-US" smtClean="0"/>
              <a:t>Doug White, Secure </a:t>
            </a:r>
            <a:r>
              <a:rPr lang="en-US" smtClean="0"/>
              <a:t>Technology, LLC. ©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9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Social Engineering Threat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Spear Phishing, et. al</a:t>
            </a:r>
          </a:p>
          <a:p>
            <a:pPr lvl="1"/>
            <a:r>
              <a:rPr lang="en-US" smtClean="0"/>
              <a:t>This is the art of getting you to compromise your own systems</a:t>
            </a:r>
          </a:p>
          <a:p>
            <a:pPr lvl="1"/>
            <a:r>
              <a:rPr lang="en-US" smtClean="0"/>
              <a:t>“Click this link to reset your bank password”</a:t>
            </a:r>
          </a:p>
          <a:p>
            <a:r>
              <a:rPr lang="en-US" smtClean="0"/>
              <a:t>True Social Engineering</a:t>
            </a:r>
          </a:p>
          <a:p>
            <a:pPr lvl="1"/>
            <a:r>
              <a:rPr lang="en-US" smtClean="0"/>
              <a:t>If I can talk my way past your guards, your security system, your fence, your locks, your guns and tasers, etc.  You have already lost.</a:t>
            </a:r>
          </a:p>
          <a:p>
            <a:pPr lvl="1"/>
            <a:r>
              <a:rPr lang="en-US" smtClean="0"/>
              <a:t>Beware the human with the clipboard and laminated id card.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3275347" cy="365125"/>
          </a:xfrm>
        </p:spPr>
        <p:txBody>
          <a:bodyPr/>
          <a:lstStyle/>
          <a:p>
            <a:r>
              <a:rPr lang="en-US" smtClean="0"/>
              <a:t>Doug White, Secure </a:t>
            </a:r>
            <a:r>
              <a:rPr lang="en-US" smtClean="0"/>
              <a:t>Technology, LLC. ©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Avoiding Social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Training, Training, Training</a:t>
            </a:r>
          </a:p>
          <a:p>
            <a:pPr lvl="1"/>
            <a:r>
              <a:rPr lang="en-US" smtClean="0"/>
              <a:t>Your individuals with access must be trained properly!</a:t>
            </a:r>
          </a:p>
          <a:p>
            <a:pPr lvl="2"/>
            <a:r>
              <a:rPr lang="en-US" smtClean="0"/>
              <a:t>EVERYONE must have their ID checked and be escorted</a:t>
            </a:r>
          </a:p>
          <a:p>
            <a:pPr lvl="1"/>
            <a:r>
              <a:rPr lang="en-US" smtClean="0"/>
              <a:t>Your staff must also be trained properly.</a:t>
            </a:r>
          </a:p>
          <a:p>
            <a:pPr lvl="2"/>
            <a:r>
              <a:rPr lang="en-US" smtClean="0"/>
              <a:t>Anyone without ID should be approached, politely.</a:t>
            </a:r>
          </a:p>
          <a:p>
            <a:pPr lvl="2"/>
            <a:r>
              <a:rPr lang="en-US" smtClean="0"/>
              <a:t>“Hi, may I help you find somone?”</a:t>
            </a:r>
          </a:p>
          <a:p>
            <a:pPr lvl="1"/>
            <a:r>
              <a:rPr lang="en-US" smtClean="0"/>
              <a:t>You must eliminate phishing attacks via regular and repeated training.  You must test this on a regular basis.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199" y="6356350"/>
            <a:ext cx="3275347" cy="365125"/>
          </a:xfrm>
        </p:spPr>
        <p:txBody>
          <a:bodyPr/>
          <a:lstStyle/>
          <a:p>
            <a:r>
              <a:rPr lang="en-US" smtClean="0"/>
              <a:t>Doug White, Secure </a:t>
            </a:r>
            <a:r>
              <a:rPr lang="en-US" smtClean="0"/>
              <a:t>Technology, LLC. ©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2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Locks and Keys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02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Legal Notice</a:t>
            </a:r>
            <a:endParaRPr lang="en-US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4572000" cy="4830763"/>
          </a:xfrm>
        </p:spPr>
        <p:txBody>
          <a:bodyPr/>
          <a:lstStyle/>
          <a:p>
            <a:r>
              <a:rPr lang="en-US" sz="2800" smtClean="0"/>
              <a:t>Laws regarding lock picking vary significantly state-by-state</a:t>
            </a:r>
          </a:p>
          <a:p>
            <a:r>
              <a:rPr lang="en-US" sz="2800" smtClean="0"/>
              <a:t>In most states purchase and possession of dedicated lock picking tools is legal </a:t>
            </a:r>
          </a:p>
          <a:p>
            <a:pPr lvl="1"/>
            <a:r>
              <a:rPr lang="en-US" sz="2400" smtClean="0"/>
              <a:t>Penalties are raised significantly if you get caught using them in the commission of a crime</a:t>
            </a:r>
            <a:endParaRPr lang="en-US" sz="2400" dirty="0" smtClean="0"/>
          </a:p>
        </p:txBody>
      </p:sp>
      <p:sp>
        <p:nvSpPr>
          <p:cNvPr id="1946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2D1931B-F3A2-4690-AB06-1ACCEA92FA7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524000"/>
            <a:ext cx="3352800" cy="425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05200" y="6096000"/>
            <a:ext cx="49616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Public domain image from http://commons.wikimedia.org/wiki/File:Madame_Restell_in_jail.jpg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2589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391399" cy="578960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9A3E-FC90-45C0-AD9F-2A7E9033093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520" y="4876800"/>
            <a:ext cx="5176726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601706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http://toool.us/laws.html</a:t>
            </a:r>
          </a:p>
        </p:txBody>
      </p:sp>
    </p:spTree>
    <p:extLst>
      <p:ext uri="{BB962C8B-B14F-4D97-AF65-F5344CB8AC3E}">
        <p14:creationId xmlns:p14="http://schemas.microsoft.com/office/powerpoint/2010/main" val="2862088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Lock Picking in Movies</a:t>
            </a:r>
            <a:endParaRPr lang="it-IT" smtClean="0"/>
          </a:p>
        </p:txBody>
      </p:sp>
      <p:sp>
        <p:nvSpPr>
          <p:cNvPr id="25603" name="Segnaposto contenuto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457200" y="1447800"/>
            <a:ext cx="5029200" cy="4953000"/>
          </a:xfrm>
        </p:spPr>
        <p:txBody>
          <a:bodyPr/>
          <a:lstStyle/>
          <a:p>
            <a:r>
              <a:rPr lang="it-IT" sz="2800" smtClean="0"/>
              <a:t>Genuine lock picking  in movies used to be prohibited </a:t>
            </a:r>
          </a:p>
          <a:p>
            <a:r>
              <a:rPr lang="it-IT" sz="2800" smtClean="0"/>
              <a:t>Before  1967,  the Hays</a:t>
            </a:r>
            <a:r>
              <a:rPr lang="it-IT" sz="2800" b="1" smtClean="0"/>
              <a:t> </a:t>
            </a:r>
            <a:r>
              <a:rPr lang="it-IT" sz="2800" smtClean="0"/>
              <a:t>code (Motion Picture Production Code)  required censorship of Hollywood movies</a:t>
            </a:r>
          </a:p>
          <a:p>
            <a:pPr lvl="1"/>
            <a:r>
              <a:rPr lang="en-US" sz="2400" smtClean="0"/>
              <a:t>“All detailed (that is, imitable) depiction of crime must be removed, such as lock picking or mixing of chemicals to make explosives”</a:t>
            </a:r>
            <a:endParaRPr lang="it-IT" sz="1800" dirty="0" smtClean="0"/>
          </a:p>
        </p:txBody>
      </p:sp>
      <p:sp>
        <p:nvSpPr>
          <p:cNvPr id="25606" name="Segnaposto numero diapositiva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F88723E-41D5-4B81-9B14-799D7B8E2606}" type="slidenum">
              <a:rPr lang="it-IT" smtClean="0"/>
              <a:pPr/>
              <a:t>29</a:t>
            </a:fld>
            <a:endParaRPr lang="it-IT"/>
          </a:p>
        </p:txBody>
      </p:sp>
      <p:pic>
        <p:nvPicPr>
          <p:cNvPr id="2560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143000"/>
            <a:ext cx="3440113" cy="511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587956" y="6324600"/>
            <a:ext cx="4870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Public domain image from http://commons.wikimedia.org/wiki/File:Motion_Picture_Production_Code.gif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806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5million-gift-CSE-bldg-orig-2012-02-16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3" b="8923"/>
          <a:stretch>
            <a:fillRect/>
          </a:stretch>
        </p:blipFill>
        <p:spPr>
          <a:xfrm>
            <a:off x="-1806072" y="-68666"/>
            <a:ext cx="12877483" cy="7082118"/>
          </a:xfrm>
        </p:spPr>
      </p:pic>
    </p:spTree>
    <p:extLst>
      <p:ext uri="{BB962C8B-B14F-4D97-AF65-F5344CB8AC3E}">
        <p14:creationId xmlns:p14="http://schemas.microsoft.com/office/powerpoint/2010/main" val="126002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Pin Tumbler Lock</a:t>
            </a:r>
            <a:endParaRPr lang="en-US" dirty="0"/>
          </a:p>
        </p:txBody>
      </p:sp>
      <p:pic>
        <p:nvPicPr>
          <p:cNvPr id="4" name="Content Placeholder 3" descr="s-2faceandside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659" b="-23659"/>
          <a:stretch>
            <a:fillRect/>
          </a:stretch>
        </p:blipFill>
        <p:spPr>
          <a:xfrm>
            <a:off x="446264" y="146287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4128629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n_tumbler_no_k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0" y="300095"/>
            <a:ext cx="762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03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Pin_tumbler_with_k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6" y="587156"/>
            <a:ext cx="762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10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Pin_tumbler_no_k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50" y="300095"/>
            <a:ext cx="7620000" cy="6350000"/>
          </a:xfrm>
          <a:prstGeom prst="rect">
            <a:avLst/>
          </a:prstGeom>
        </p:spPr>
      </p:pic>
      <p:pic>
        <p:nvPicPr>
          <p:cNvPr id="23" name="Picture 22" descr="Pin_tumbler_bad_ke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7" y="542333"/>
            <a:ext cx="7620000" cy="6350000"/>
          </a:xfrm>
          <a:prstGeom prst="rect">
            <a:avLst/>
          </a:prstGeom>
        </p:spPr>
      </p:pic>
      <p:pic>
        <p:nvPicPr>
          <p:cNvPr id="24" name="Picture 23" descr="Pin_tumbler_with_ke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6" y="587156"/>
            <a:ext cx="7620000" cy="6350000"/>
          </a:xfrm>
          <a:prstGeom prst="rect">
            <a:avLst/>
          </a:prstGeom>
        </p:spPr>
      </p:pic>
      <p:pic>
        <p:nvPicPr>
          <p:cNvPr id="31" name="Picture 30" descr="Pin_tumbler_unlock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46" y="300095"/>
            <a:ext cx="762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469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Pin_tumbler_bad_ke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5" y="572215"/>
            <a:ext cx="762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9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main-qimg-6080c5dde10db3acb4ae214d75e7a3af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07" r="-18407"/>
          <a:stretch>
            <a:fillRect/>
          </a:stretch>
        </p:blipFill>
        <p:spPr>
          <a:xfrm>
            <a:off x="185177" y="976751"/>
            <a:ext cx="8773007" cy="4824816"/>
          </a:xfrm>
        </p:spPr>
      </p:pic>
    </p:spTree>
    <p:extLst>
      <p:ext uri="{BB962C8B-B14F-4D97-AF65-F5344CB8AC3E}">
        <p14:creationId xmlns:p14="http://schemas.microsoft.com/office/powerpoint/2010/main" val="19509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</a:t>
            </a:r>
            <a:endParaRPr lang="en-US" dirty="0"/>
          </a:p>
        </p:txBody>
      </p:sp>
      <p:pic>
        <p:nvPicPr>
          <p:cNvPr id="4" name="Content Placeholder 3" descr="key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558" r="-132558"/>
          <a:stretch>
            <a:fillRect/>
          </a:stretch>
        </p:blipFill>
        <p:spPr>
          <a:xfrm rot="16200000">
            <a:off x="-3592462" y="-1660748"/>
            <a:ext cx="16394590" cy="9016393"/>
          </a:xfrm>
        </p:spPr>
      </p:pic>
      <p:sp>
        <p:nvSpPr>
          <p:cNvPr id="5" name="TextBox 4"/>
          <p:cNvSpPr txBox="1"/>
          <p:nvPr/>
        </p:nvSpPr>
        <p:spPr>
          <a:xfrm>
            <a:off x="457200" y="5452323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rgbClr val="595959"/>
                </a:solidFill>
              </a:rPr>
              <a:t>8</a:t>
            </a:r>
            <a:r>
              <a:rPr lang="en-US" sz="5400" baseline="30000" dirty="0" smtClean="0">
                <a:solidFill>
                  <a:srgbClr val="595959"/>
                </a:solidFill>
              </a:rPr>
              <a:t>7 </a:t>
            </a:r>
            <a:r>
              <a:rPr lang="en-US" sz="5400" dirty="0" smtClean="0">
                <a:solidFill>
                  <a:srgbClr val="595959"/>
                </a:solidFill>
              </a:rPr>
              <a:t>= 2,097,152</a:t>
            </a:r>
            <a:endParaRPr lang="en-US" sz="5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1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Compromising Locks</a:t>
            </a:r>
            <a:endParaRPr lang="en-US" smtClean="0"/>
          </a:p>
        </p:txBody>
      </p:sp>
      <p:sp>
        <p:nvSpPr>
          <p:cNvPr id="23555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smtClean="0"/>
              <a:t>For centuries, the lock has been one of the cornerstones of physical security </a:t>
            </a:r>
          </a:p>
          <a:p>
            <a:pPr lvl="1"/>
            <a:r>
              <a:rPr lang="en-US" sz="2400" smtClean="0"/>
              <a:t>We rely on dozens of them every day to protect people and assets</a:t>
            </a:r>
          </a:p>
          <a:p>
            <a:r>
              <a:rPr lang="en-US" sz="2800" smtClean="0"/>
              <a:t>The trust most people place in locks is unwarranted</a:t>
            </a:r>
          </a:p>
          <a:p>
            <a:pPr lvl="1"/>
            <a:r>
              <a:rPr lang="en-US" sz="2400" smtClean="0"/>
              <a:t>Most locks can be easily compromised with nondestructive methods</a:t>
            </a:r>
          </a:p>
          <a:p>
            <a:pPr lvl="1"/>
            <a:r>
              <a:rPr lang="en-US" sz="2400" smtClean="0"/>
              <a:t>Sometimes within seconds and with readily available tools</a:t>
            </a:r>
          </a:p>
          <a:p>
            <a:pPr marL="457200" lvl="1" indent="0">
              <a:buNone/>
            </a:pPr>
            <a:endParaRPr lang="en-US" sz="1000" smtClean="0"/>
          </a:p>
          <a:p>
            <a:r>
              <a:rPr lang="en-US" b="1" smtClean="0"/>
              <a:t>“Locks keep honest people honest”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41561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Feeler Picking</a:t>
            </a:r>
            <a:endParaRPr lang="en-US" smtClean="0"/>
          </a:p>
        </p:txBody>
      </p:sp>
      <p:sp>
        <p:nvSpPr>
          <p:cNvPr id="47107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Apply light tension</a:t>
            </a:r>
          </a:p>
          <a:p>
            <a:r>
              <a:rPr lang="en-US" smtClean="0"/>
              <a:t>Lift one pin at a time</a:t>
            </a:r>
          </a:p>
          <a:p>
            <a:pPr lvl="1"/>
            <a:r>
              <a:rPr lang="en-US" smtClean="0"/>
              <a:t>Identify binding pin</a:t>
            </a:r>
          </a:p>
          <a:p>
            <a:r>
              <a:rPr lang="en-US" smtClean="0"/>
              <a:t>Lift binding pin until it reaches the shear line</a:t>
            </a:r>
          </a:p>
          <a:p>
            <a:r>
              <a:rPr lang="en-US" smtClean="0"/>
              <a:t>Setting the binding pin will rotate the lock slightly</a:t>
            </a:r>
          </a:p>
          <a:p>
            <a:r>
              <a:rPr lang="en-US" smtClean="0"/>
              <a:t>Find next pin and repeat the process</a:t>
            </a:r>
            <a:endParaRPr lang="en-US" dirty="0" smtClean="0"/>
          </a:p>
        </p:txBody>
      </p:sp>
      <p:sp>
        <p:nvSpPr>
          <p:cNvPr id="4711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C59FB5B-28DD-4224-8B30-8672264AB4C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2057400"/>
            <a:ext cx="4495799" cy="2952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182593" y="6490156"/>
            <a:ext cx="71994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Image from http://commons.wikimedia.org/wiki/File:Pin_and_tumbler_lock_picking.PNG used with permission under Gnu Free Documentation License 1.2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4175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Scrubbing / Raking</a:t>
            </a:r>
            <a:endParaRPr lang="en-US" smtClean="0"/>
          </a:p>
        </p:txBody>
      </p:sp>
      <p:sp>
        <p:nvSpPr>
          <p:cNvPr id="48131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493838"/>
            <a:ext cx="5334000" cy="4525962"/>
          </a:xfrm>
        </p:spPr>
        <p:txBody>
          <a:bodyPr/>
          <a:lstStyle/>
          <a:p>
            <a:r>
              <a:rPr lang="en-US" smtClean="0"/>
              <a:t>Apply light tension</a:t>
            </a:r>
          </a:p>
          <a:p>
            <a:pPr>
              <a:lnSpc>
                <a:spcPct val="93000"/>
              </a:lnSpc>
            </a:pPr>
            <a:r>
              <a:rPr lang="en-GB" smtClean="0"/>
              <a:t>Work over pins back to front in a circular motion</a:t>
            </a:r>
          </a:p>
          <a:p>
            <a:pPr lvl="1">
              <a:lnSpc>
                <a:spcPct val="93000"/>
              </a:lnSpc>
            </a:pPr>
            <a:r>
              <a:rPr lang="en-GB" smtClean="0"/>
              <a:t>attempting to pop them into the shear line with the combination of tension</a:t>
            </a:r>
          </a:p>
          <a:p>
            <a:pPr>
              <a:lnSpc>
                <a:spcPct val="93000"/>
              </a:lnSpc>
            </a:pPr>
            <a:r>
              <a:rPr lang="en-GB" smtClean="0"/>
              <a:t>Good for beginners </a:t>
            </a:r>
          </a:p>
          <a:p>
            <a:pPr>
              <a:lnSpc>
                <a:spcPct val="93000"/>
              </a:lnSpc>
            </a:pPr>
            <a:r>
              <a:rPr lang="en-GB" smtClean="0"/>
              <a:t>Usually employ snake pick or half diamond</a:t>
            </a:r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48134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05579E6-B2B3-4D95-B6B2-A18D235DD377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943600" y="6096000"/>
            <a:ext cx="246734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chemeClr val="tx1"/>
                </a:solidFill>
              </a:rPr>
              <a:t>Photo by Jennie Rogers included with permission.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0" name="Picture 9" descr="picks.jpg"/>
          <p:cNvPicPr>
            <a:picLocks noChangeAspect="1"/>
          </p:cNvPicPr>
          <p:nvPr/>
        </p:nvPicPr>
        <p:blipFill>
          <a:blip r:embed="rId2" cstate="print"/>
          <a:srcRect l="81269" r="2477"/>
          <a:stretch>
            <a:fillRect/>
          </a:stretch>
        </p:blipFill>
        <p:spPr>
          <a:xfrm>
            <a:off x="6934200" y="1447800"/>
            <a:ext cx="838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48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Shot 2012-09-06 at 1.44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112"/>
            <a:ext cx="9144000" cy="54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47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olo 1"/>
          <p:cNvSpPr>
            <a:spLocks noGrp="1"/>
          </p:cNvSpPr>
          <p:nvPr>
            <p:ph type="title"/>
          </p:nvPr>
        </p:nvSpPr>
        <p:spPr>
          <a:xfrm>
            <a:off x="214313" y="304800"/>
            <a:ext cx="8777287" cy="1206500"/>
          </a:xfrm>
        </p:spPr>
        <p:txBody>
          <a:bodyPr/>
          <a:lstStyle/>
          <a:p>
            <a:r>
              <a:rPr lang="it-IT" smtClean="0"/>
              <a:t>Bump Keys</a:t>
            </a:r>
            <a:endParaRPr lang="it-IT" smtClean="0"/>
          </a:p>
        </p:txBody>
      </p:sp>
      <p:sp>
        <p:nvSpPr>
          <p:cNvPr id="79875" name="Segnaposto testo 2"/>
          <p:cNvSpPr>
            <a:spLocks noGrp="1"/>
          </p:cNvSpPr>
          <p:nvPr>
            <p:ph type="body" sz="half" idx="1"/>
          </p:nvPr>
        </p:nvSpPr>
        <p:spPr>
          <a:xfrm>
            <a:off x="428625" y="1500188"/>
            <a:ext cx="4981575" cy="4900612"/>
          </a:xfrm>
        </p:spPr>
        <p:txBody>
          <a:bodyPr/>
          <a:lstStyle/>
          <a:p>
            <a:r>
              <a:rPr lang="en-US" sz="2800" smtClean="0"/>
              <a:t>Driver pins “jump” higher than the cylinder just for an instant</a:t>
            </a:r>
          </a:p>
          <a:p>
            <a:r>
              <a:rPr lang="en-US" sz="2800" smtClean="0"/>
              <a:t>If a light rotational force is applied, the cylinder will turn </a:t>
            </a:r>
          </a:p>
          <a:p>
            <a:r>
              <a:rPr lang="en-US" sz="2800" smtClean="0"/>
              <a:t>Lock bumping is a very fast method for opening the lock</a:t>
            </a:r>
          </a:p>
          <a:p>
            <a:r>
              <a:rPr lang="en-US" sz="2800" smtClean="0"/>
              <a:t>The lock is not damaged </a:t>
            </a:r>
          </a:p>
          <a:p>
            <a:r>
              <a:rPr lang="en-US" sz="2800" smtClean="0"/>
              <a:t>Defense: different weighted pins</a:t>
            </a:r>
            <a:endParaRPr lang="en-US" sz="2800" dirty="0" smtClean="0"/>
          </a:p>
        </p:txBody>
      </p:sp>
      <p:sp>
        <p:nvSpPr>
          <p:cNvPr id="7987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4C0EE6C-5DCB-40A3-AD0A-09E8D946890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1" name="Picture 10" descr="bump_key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0" y="2362200"/>
            <a:ext cx="3429000" cy="25201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0" y="4953000"/>
            <a:ext cx="2467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Photo by Jennie Rogers included with permission.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37770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How many of you have your keys sitting out?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9861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XFAJF2F8JUPTFD.LARGE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800386" y="-47040"/>
            <a:ext cx="12829915" cy="7055959"/>
          </a:xfrm>
        </p:spPr>
      </p:pic>
    </p:spTree>
    <p:extLst>
      <p:ext uri="{BB962C8B-B14F-4D97-AF65-F5344CB8AC3E}">
        <p14:creationId xmlns:p14="http://schemas.microsoft.com/office/powerpoint/2010/main" val="136648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9144000" cy="503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75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0"/>
            <a:ext cx="6636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36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/>
              <a:t>Why is physical security an IT concern?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1857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ey_logger_installed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0" y="-27"/>
            <a:ext cx="4346347" cy="432597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82825"/>
            <a:ext cx="8229600" cy="107776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40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physical access == total access?</a:t>
            </a:r>
            <a:endParaRPr lang="en-US" sz="4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69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w-throwing-star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75" y="673842"/>
            <a:ext cx="7219299" cy="542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4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381000"/>
            <a:ext cx="8128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07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765300"/>
            <a:ext cx="8128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34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Chase-ATMs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34" b="-7634"/>
          <a:stretch>
            <a:fillRect/>
          </a:stretch>
        </p:blipFill>
        <p:spPr>
          <a:xfrm>
            <a:off x="-3242723" y="-583685"/>
            <a:ext cx="14982732" cy="8239925"/>
          </a:xfrm>
        </p:spPr>
      </p:pic>
    </p:spTree>
    <p:extLst>
      <p:ext uri="{BB962C8B-B14F-4D97-AF65-F5344CB8AC3E}">
        <p14:creationId xmlns:p14="http://schemas.microsoft.com/office/powerpoint/2010/main" val="393621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smtClean="0"/>
              <a:t>What about Encryption?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00096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Hibernation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534400" cy="4876800"/>
          </a:xfrm>
        </p:spPr>
        <p:txBody>
          <a:bodyPr/>
          <a:lstStyle/>
          <a:p>
            <a:r>
              <a:rPr lang="en-US" sz="2400" dirty="0" smtClean="0"/>
              <a:t>Modern machines have the ability to go into a powered-off state known as </a:t>
            </a:r>
            <a:r>
              <a:rPr lang="en-US" sz="2400" b="1" dirty="0" smtClean="0"/>
              <a:t>hibernation. </a:t>
            </a:r>
          </a:p>
          <a:p>
            <a:r>
              <a:rPr lang="en-US" sz="2400" dirty="0" smtClean="0"/>
              <a:t>While going into hibernation, the OS stores the contents of machine’s memory into a </a:t>
            </a:r>
            <a:r>
              <a:rPr lang="en-US" sz="2400" b="1" dirty="0" smtClean="0"/>
              <a:t>hibernation file </a:t>
            </a:r>
            <a:r>
              <a:rPr lang="en-US" sz="2400" dirty="0" smtClean="0"/>
              <a:t>(such as </a:t>
            </a:r>
            <a:r>
              <a:rPr lang="en-US" sz="2400" dirty="0" err="1" smtClean="0"/>
              <a:t>hiberfil.sys</a:t>
            </a:r>
            <a:r>
              <a:rPr lang="en-US" sz="2400" dirty="0" smtClean="0"/>
              <a:t>) on disk so the computer can be quickly restored later.</a:t>
            </a:r>
          </a:p>
          <a:p>
            <a:r>
              <a:rPr lang="en-US" sz="2400" dirty="0" smtClean="0"/>
              <a:t>But… without additional security precautions, hibernation exposes a machine to potentially invasive forensic investigation.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990600" y="3810000"/>
            <a:ext cx="6858000" cy="3037058"/>
            <a:chOff x="-920316" y="845013"/>
            <a:chExt cx="10193733" cy="5401989"/>
          </a:xfrm>
        </p:grpSpPr>
        <p:pic>
          <p:nvPicPr>
            <p:cNvPr id="7" name="Picture 6" descr="03-9b.ti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4785" y="1710645"/>
              <a:ext cx="2752344" cy="157276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01320" y="1494082"/>
              <a:ext cx="4772097" cy="10401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1. User closes a laptop computer, </a:t>
              </a:r>
            </a:p>
            <a:p>
              <a:r>
                <a:rPr lang="en-US" sz="1600" dirty="0" smtClean="0"/>
                <a:t>    putting it into hibernation.</a:t>
              </a:r>
              <a:endParaRPr 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920316" y="3893012"/>
              <a:ext cx="5998325" cy="2353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2. Attacker copies the hiberfil.sys</a:t>
              </a:r>
            </a:p>
            <a:p>
              <a:r>
                <a:rPr lang="en-US" sz="1600" dirty="0" smtClean="0"/>
                <a:t>    file to discover any unencrypted</a:t>
              </a:r>
            </a:p>
            <a:p>
              <a:r>
                <a:rPr lang="en-US" sz="1600" dirty="0" smtClean="0"/>
                <a:t>    passwords that were stored</a:t>
              </a:r>
            </a:p>
            <a:p>
              <a:r>
                <a:rPr lang="en-US" sz="1600" dirty="0" smtClean="0"/>
                <a:t>    in memory when the computer</a:t>
              </a:r>
            </a:p>
            <a:p>
              <a:r>
                <a:rPr lang="en-US" sz="1600" dirty="0" smtClean="0"/>
                <a:t>    was put into hibernation.</a:t>
              </a:r>
              <a:endParaRPr lang="en-US" sz="1600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325585" y="845013"/>
              <a:ext cx="2133600" cy="990600"/>
              <a:chOff x="533400" y="381000"/>
              <a:chExt cx="2133600" cy="990600"/>
            </a:xfrm>
          </p:grpSpPr>
          <p:sp>
            <p:nvSpPr>
              <p:cNvPr id="11" name="Freeform 22"/>
              <p:cNvSpPr>
                <a:spLocks/>
              </p:cNvSpPr>
              <p:nvPr/>
            </p:nvSpPr>
            <p:spPr bwMode="auto">
              <a:xfrm>
                <a:off x="535298" y="401987"/>
                <a:ext cx="2118414" cy="957020"/>
              </a:xfrm>
              <a:custGeom>
                <a:avLst/>
                <a:gdLst/>
                <a:ahLst/>
                <a:cxnLst>
                  <a:cxn ang="0">
                    <a:pos x="272" y="46"/>
                  </a:cxn>
                  <a:cxn ang="0">
                    <a:pos x="707" y="0"/>
                  </a:cxn>
                  <a:cxn ang="0">
                    <a:pos x="1009" y="46"/>
                  </a:cxn>
                  <a:cxn ang="0">
                    <a:pos x="1323" y="125"/>
                  </a:cxn>
                  <a:cxn ang="0">
                    <a:pos x="1631" y="272"/>
                  </a:cxn>
                  <a:cxn ang="0">
                    <a:pos x="1899" y="393"/>
                  </a:cxn>
                  <a:cxn ang="0">
                    <a:pos x="2175" y="682"/>
                  </a:cxn>
                  <a:cxn ang="0">
                    <a:pos x="2209" y="770"/>
                  </a:cxn>
                  <a:cxn ang="0">
                    <a:pos x="2032" y="690"/>
                  </a:cxn>
                  <a:cxn ang="0">
                    <a:pos x="1808" y="485"/>
                  </a:cxn>
                  <a:cxn ang="0">
                    <a:pos x="1825" y="638"/>
                  </a:cxn>
                  <a:cxn ang="0">
                    <a:pos x="1893" y="876"/>
                  </a:cxn>
                  <a:cxn ang="0">
                    <a:pos x="1813" y="866"/>
                  </a:cxn>
                  <a:cxn ang="0">
                    <a:pos x="1775" y="872"/>
                  </a:cxn>
                  <a:cxn ang="0">
                    <a:pos x="1707" y="844"/>
                  </a:cxn>
                  <a:cxn ang="0">
                    <a:pos x="1485" y="488"/>
                  </a:cxn>
                  <a:cxn ang="0">
                    <a:pos x="1334" y="524"/>
                  </a:cxn>
                  <a:cxn ang="0">
                    <a:pos x="1445" y="659"/>
                  </a:cxn>
                  <a:cxn ang="0">
                    <a:pos x="1602" y="847"/>
                  </a:cxn>
                  <a:cxn ang="0">
                    <a:pos x="1540" y="910"/>
                  </a:cxn>
                  <a:cxn ang="0">
                    <a:pos x="1291" y="747"/>
                  </a:cxn>
                  <a:cxn ang="0">
                    <a:pos x="1017" y="688"/>
                  </a:cxn>
                  <a:cxn ang="0">
                    <a:pos x="815" y="500"/>
                  </a:cxn>
                  <a:cxn ang="0">
                    <a:pos x="720" y="353"/>
                  </a:cxn>
                  <a:cxn ang="0">
                    <a:pos x="447" y="427"/>
                  </a:cxn>
                  <a:cxn ang="0">
                    <a:pos x="122" y="530"/>
                  </a:cxn>
                  <a:cxn ang="0">
                    <a:pos x="97" y="534"/>
                  </a:cxn>
                  <a:cxn ang="0">
                    <a:pos x="76" y="536"/>
                  </a:cxn>
                  <a:cxn ang="0">
                    <a:pos x="59" y="536"/>
                  </a:cxn>
                  <a:cxn ang="0">
                    <a:pos x="38" y="515"/>
                  </a:cxn>
                  <a:cxn ang="0">
                    <a:pos x="28" y="492"/>
                  </a:cxn>
                  <a:cxn ang="0">
                    <a:pos x="19" y="465"/>
                  </a:cxn>
                  <a:cxn ang="0">
                    <a:pos x="9" y="431"/>
                  </a:cxn>
                  <a:cxn ang="0">
                    <a:pos x="4" y="391"/>
                  </a:cxn>
                  <a:cxn ang="0">
                    <a:pos x="0" y="346"/>
                  </a:cxn>
                  <a:cxn ang="0">
                    <a:pos x="2" y="300"/>
                  </a:cxn>
                  <a:cxn ang="0">
                    <a:pos x="2" y="249"/>
                  </a:cxn>
                  <a:cxn ang="0">
                    <a:pos x="6" y="205"/>
                  </a:cxn>
                  <a:cxn ang="0">
                    <a:pos x="9" y="167"/>
                  </a:cxn>
                  <a:cxn ang="0">
                    <a:pos x="15" y="135"/>
                  </a:cxn>
                  <a:cxn ang="0">
                    <a:pos x="21" y="106"/>
                  </a:cxn>
                  <a:cxn ang="0">
                    <a:pos x="28" y="87"/>
                  </a:cxn>
                  <a:cxn ang="0">
                    <a:pos x="42" y="72"/>
                  </a:cxn>
                </a:cxnLst>
                <a:rect l="0" t="0" r="r" b="b"/>
                <a:pathLst>
                  <a:path w="2232" h="910">
                    <a:moveTo>
                      <a:pt x="42" y="72"/>
                    </a:moveTo>
                    <a:lnTo>
                      <a:pt x="272" y="46"/>
                    </a:lnTo>
                    <a:lnTo>
                      <a:pt x="530" y="0"/>
                    </a:lnTo>
                    <a:lnTo>
                      <a:pt x="707" y="0"/>
                    </a:lnTo>
                    <a:lnTo>
                      <a:pt x="872" y="34"/>
                    </a:lnTo>
                    <a:lnTo>
                      <a:pt x="1009" y="46"/>
                    </a:lnTo>
                    <a:lnTo>
                      <a:pt x="1103" y="51"/>
                    </a:lnTo>
                    <a:lnTo>
                      <a:pt x="1323" y="125"/>
                    </a:lnTo>
                    <a:lnTo>
                      <a:pt x="1485" y="177"/>
                    </a:lnTo>
                    <a:lnTo>
                      <a:pt x="1631" y="272"/>
                    </a:lnTo>
                    <a:lnTo>
                      <a:pt x="1648" y="306"/>
                    </a:lnTo>
                    <a:lnTo>
                      <a:pt x="1899" y="393"/>
                    </a:lnTo>
                    <a:lnTo>
                      <a:pt x="2059" y="513"/>
                    </a:lnTo>
                    <a:lnTo>
                      <a:pt x="2175" y="682"/>
                    </a:lnTo>
                    <a:lnTo>
                      <a:pt x="2232" y="741"/>
                    </a:lnTo>
                    <a:lnTo>
                      <a:pt x="2209" y="770"/>
                    </a:lnTo>
                    <a:lnTo>
                      <a:pt x="2135" y="773"/>
                    </a:lnTo>
                    <a:lnTo>
                      <a:pt x="2032" y="690"/>
                    </a:lnTo>
                    <a:lnTo>
                      <a:pt x="1884" y="536"/>
                    </a:lnTo>
                    <a:lnTo>
                      <a:pt x="1808" y="485"/>
                    </a:lnTo>
                    <a:lnTo>
                      <a:pt x="1751" y="483"/>
                    </a:lnTo>
                    <a:lnTo>
                      <a:pt x="1825" y="638"/>
                    </a:lnTo>
                    <a:lnTo>
                      <a:pt x="1895" y="827"/>
                    </a:lnTo>
                    <a:lnTo>
                      <a:pt x="1893" y="876"/>
                    </a:lnTo>
                    <a:lnTo>
                      <a:pt x="1872" y="887"/>
                    </a:lnTo>
                    <a:lnTo>
                      <a:pt x="1813" y="866"/>
                    </a:lnTo>
                    <a:lnTo>
                      <a:pt x="1796" y="849"/>
                    </a:lnTo>
                    <a:lnTo>
                      <a:pt x="1775" y="872"/>
                    </a:lnTo>
                    <a:lnTo>
                      <a:pt x="1739" y="878"/>
                    </a:lnTo>
                    <a:lnTo>
                      <a:pt x="1707" y="844"/>
                    </a:lnTo>
                    <a:lnTo>
                      <a:pt x="1648" y="665"/>
                    </a:lnTo>
                    <a:lnTo>
                      <a:pt x="1485" y="488"/>
                    </a:lnTo>
                    <a:lnTo>
                      <a:pt x="1391" y="502"/>
                    </a:lnTo>
                    <a:lnTo>
                      <a:pt x="1334" y="524"/>
                    </a:lnTo>
                    <a:lnTo>
                      <a:pt x="1336" y="585"/>
                    </a:lnTo>
                    <a:lnTo>
                      <a:pt x="1445" y="659"/>
                    </a:lnTo>
                    <a:lnTo>
                      <a:pt x="1530" y="739"/>
                    </a:lnTo>
                    <a:lnTo>
                      <a:pt x="1602" y="847"/>
                    </a:lnTo>
                    <a:lnTo>
                      <a:pt x="1591" y="899"/>
                    </a:lnTo>
                    <a:lnTo>
                      <a:pt x="1540" y="910"/>
                    </a:lnTo>
                    <a:lnTo>
                      <a:pt x="1471" y="899"/>
                    </a:lnTo>
                    <a:lnTo>
                      <a:pt x="1291" y="747"/>
                    </a:lnTo>
                    <a:lnTo>
                      <a:pt x="1188" y="716"/>
                    </a:lnTo>
                    <a:lnTo>
                      <a:pt x="1017" y="688"/>
                    </a:lnTo>
                    <a:lnTo>
                      <a:pt x="924" y="631"/>
                    </a:lnTo>
                    <a:lnTo>
                      <a:pt x="815" y="500"/>
                    </a:lnTo>
                    <a:lnTo>
                      <a:pt x="764" y="397"/>
                    </a:lnTo>
                    <a:lnTo>
                      <a:pt x="720" y="353"/>
                    </a:lnTo>
                    <a:lnTo>
                      <a:pt x="627" y="325"/>
                    </a:lnTo>
                    <a:lnTo>
                      <a:pt x="447" y="427"/>
                    </a:lnTo>
                    <a:lnTo>
                      <a:pt x="277" y="500"/>
                    </a:lnTo>
                    <a:lnTo>
                      <a:pt x="122" y="530"/>
                    </a:lnTo>
                    <a:lnTo>
                      <a:pt x="114" y="530"/>
                    </a:lnTo>
                    <a:lnTo>
                      <a:pt x="97" y="534"/>
                    </a:lnTo>
                    <a:lnTo>
                      <a:pt x="85" y="534"/>
                    </a:lnTo>
                    <a:lnTo>
                      <a:pt x="76" y="536"/>
                    </a:lnTo>
                    <a:lnTo>
                      <a:pt x="65" y="536"/>
                    </a:lnTo>
                    <a:lnTo>
                      <a:pt x="59" y="536"/>
                    </a:lnTo>
                    <a:lnTo>
                      <a:pt x="47" y="528"/>
                    </a:lnTo>
                    <a:lnTo>
                      <a:pt x="38" y="515"/>
                    </a:lnTo>
                    <a:lnTo>
                      <a:pt x="32" y="504"/>
                    </a:lnTo>
                    <a:lnTo>
                      <a:pt x="28" y="492"/>
                    </a:lnTo>
                    <a:lnTo>
                      <a:pt x="23" y="479"/>
                    </a:lnTo>
                    <a:lnTo>
                      <a:pt x="19" y="465"/>
                    </a:lnTo>
                    <a:lnTo>
                      <a:pt x="13" y="448"/>
                    </a:lnTo>
                    <a:lnTo>
                      <a:pt x="9" y="431"/>
                    </a:lnTo>
                    <a:lnTo>
                      <a:pt x="6" y="410"/>
                    </a:lnTo>
                    <a:lnTo>
                      <a:pt x="4" y="391"/>
                    </a:lnTo>
                    <a:lnTo>
                      <a:pt x="0" y="369"/>
                    </a:lnTo>
                    <a:lnTo>
                      <a:pt x="0" y="346"/>
                    </a:lnTo>
                    <a:lnTo>
                      <a:pt x="0" y="323"/>
                    </a:lnTo>
                    <a:lnTo>
                      <a:pt x="2" y="300"/>
                    </a:lnTo>
                    <a:lnTo>
                      <a:pt x="2" y="274"/>
                    </a:lnTo>
                    <a:lnTo>
                      <a:pt x="2" y="249"/>
                    </a:lnTo>
                    <a:lnTo>
                      <a:pt x="2" y="226"/>
                    </a:lnTo>
                    <a:lnTo>
                      <a:pt x="6" y="205"/>
                    </a:lnTo>
                    <a:lnTo>
                      <a:pt x="6" y="184"/>
                    </a:lnTo>
                    <a:lnTo>
                      <a:pt x="9" y="167"/>
                    </a:lnTo>
                    <a:lnTo>
                      <a:pt x="11" y="148"/>
                    </a:lnTo>
                    <a:lnTo>
                      <a:pt x="15" y="135"/>
                    </a:lnTo>
                    <a:lnTo>
                      <a:pt x="17" y="118"/>
                    </a:lnTo>
                    <a:lnTo>
                      <a:pt x="21" y="106"/>
                    </a:lnTo>
                    <a:lnTo>
                      <a:pt x="25" y="95"/>
                    </a:lnTo>
                    <a:lnTo>
                      <a:pt x="28" y="87"/>
                    </a:lnTo>
                    <a:lnTo>
                      <a:pt x="34" y="76"/>
                    </a:lnTo>
                    <a:lnTo>
                      <a:pt x="42" y="72"/>
                    </a:lnTo>
                    <a:lnTo>
                      <a:pt x="42" y="7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23"/>
              <p:cNvSpPr>
                <a:spLocks/>
              </p:cNvSpPr>
              <p:nvPr/>
            </p:nvSpPr>
            <p:spPr bwMode="auto">
              <a:xfrm>
                <a:off x="596041" y="840621"/>
                <a:ext cx="161349" cy="102838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9" y="17"/>
                  </a:cxn>
                  <a:cxn ang="0">
                    <a:pos x="20" y="19"/>
                  </a:cxn>
                  <a:cxn ang="0">
                    <a:pos x="30" y="21"/>
                  </a:cxn>
                  <a:cxn ang="0">
                    <a:pos x="41" y="27"/>
                  </a:cxn>
                  <a:cxn ang="0">
                    <a:pos x="51" y="30"/>
                  </a:cxn>
                  <a:cxn ang="0">
                    <a:pos x="62" y="36"/>
                  </a:cxn>
                  <a:cxn ang="0">
                    <a:pos x="72" y="42"/>
                  </a:cxn>
                  <a:cxn ang="0">
                    <a:pos x="83" y="49"/>
                  </a:cxn>
                  <a:cxn ang="0">
                    <a:pos x="102" y="61"/>
                  </a:cxn>
                  <a:cxn ang="0">
                    <a:pos x="121" y="72"/>
                  </a:cxn>
                  <a:cxn ang="0">
                    <a:pos x="136" y="84"/>
                  </a:cxn>
                  <a:cxn ang="0">
                    <a:pos x="154" y="97"/>
                  </a:cxn>
                  <a:cxn ang="0">
                    <a:pos x="161" y="99"/>
                  </a:cxn>
                  <a:cxn ang="0">
                    <a:pos x="169" y="97"/>
                  </a:cxn>
                  <a:cxn ang="0">
                    <a:pos x="169" y="89"/>
                  </a:cxn>
                  <a:cxn ang="0">
                    <a:pos x="167" y="80"/>
                  </a:cxn>
                  <a:cxn ang="0">
                    <a:pos x="152" y="67"/>
                  </a:cxn>
                  <a:cxn ang="0">
                    <a:pos x="136" y="55"/>
                  </a:cxn>
                  <a:cxn ang="0">
                    <a:pos x="119" y="44"/>
                  </a:cxn>
                  <a:cxn ang="0">
                    <a:pos x="102" y="32"/>
                  </a:cxn>
                  <a:cxn ang="0">
                    <a:pos x="95" y="27"/>
                  </a:cxn>
                  <a:cxn ang="0">
                    <a:pos x="87" y="23"/>
                  </a:cxn>
                  <a:cxn ang="0">
                    <a:pos x="76" y="17"/>
                  </a:cxn>
                  <a:cxn ang="0">
                    <a:pos x="66" y="13"/>
                  </a:cxn>
                  <a:cxn ang="0">
                    <a:pos x="53" y="8"/>
                  </a:cxn>
                  <a:cxn ang="0">
                    <a:pos x="39" y="4"/>
                  </a:cxn>
                  <a:cxn ang="0">
                    <a:pos x="28" y="0"/>
                  </a:cxn>
                  <a:cxn ang="0">
                    <a:pos x="19" y="0"/>
                  </a:cxn>
                  <a:cxn ang="0">
                    <a:pos x="3" y="2"/>
                  </a:cxn>
                  <a:cxn ang="0">
                    <a:pos x="0" y="17"/>
                  </a:cxn>
                  <a:cxn ang="0">
                    <a:pos x="0" y="17"/>
                  </a:cxn>
                </a:cxnLst>
                <a:rect l="0" t="0" r="r" b="b"/>
                <a:pathLst>
                  <a:path w="169" h="99">
                    <a:moveTo>
                      <a:pt x="0" y="17"/>
                    </a:moveTo>
                    <a:lnTo>
                      <a:pt x="9" y="17"/>
                    </a:lnTo>
                    <a:lnTo>
                      <a:pt x="20" y="19"/>
                    </a:lnTo>
                    <a:lnTo>
                      <a:pt x="30" y="21"/>
                    </a:lnTo>
                    <a:lnTo>
                      <a:pt x="41" y="27"/>
                    </a:lnTo>
                    <a:lnTo>
                      <a:pt x="51" y="30"/>
                    </a:lnTo>
                    <a:lnTo>
                      <a:pt x="62" y="36"/>
                    </a:lnTo>
                    <a:lnTo>
                      <a:pt x="72" y="42"/>
                    </a:lnTo>
                    <a:lnTo>
                      <a:pt x="83" y="49"/>
                    </a:lnTo>
                    <a:lnTo>
                      <a:pt x="102" y="61"/>
                    </a:lnTo>
                    <a:lnTo>
                      <a:pt x="121" y="72"/>
                    </a:lnTo>
                    <a:lnTo>
                      <a:pt x="136" y="84"/>
                    </a:lnTo>
                    <a:lnTo>
                      <a:pt x="154" y="97"/>
                    </a:lnTo>
                    <a:lnTo>
                      <a:pt x="161" y="99"/>
                    </a:lnTo>
                    <a:lnTo>
                      <a:pt x="169" y="97"/>
                    </a:lnTo>
                    <a:lnTo>
                      <a:pt x="169" y="89"/>
                    </a:lnTo>
                    <a:lnTo>
                      <a:pt x="167" y="80"/>
                    </a:lnTo>
                    <a:lnTo>
                      <a:pt x="152" y="67"/>
                    </a:lnTo>
                    <a:lnTo>
                      <a:pt x="136" y="55"/>
                    </a:lnTo>
                    <a:lnTo>
                      <a:pt x="119" y="44"/>
                    </a:lnTo>
                    <a:lnTo>
                      <a:pt x="102" y="32"/>
                    </a:lnTo>
                    <a:lnTo>
                      <a:pt x="95" y="27"/>
                    </a:lnTo>
                    <a:lnTo>
                      <a:pt x="87" y="23"/>
                    </a:lnTo>
                    <a:lnTo>
                      <a:pt x="76" y="17"/>
                    </a:lnTo>
                    <a:lnTo>
                      <a:pt x="66" y="13"/>
                    </a:lnTo>
                    <a:lnTo>
                      <a:pt x="53" y="8"/>
                    </a:lnTo>
                    <a:lnTo>
                      <a:pt x="39" y="4"/>
                    </a:lnTo>
                    <a:lnTo>
                      <a:pt x="28" y="0"/>
                    </a:lnTo>
                    <a:lnTo>
                      <a:pt x="19" y="0"/>
                    </a:lnTo>
                    <a:lnTo>
                      <a:pt x="3" y="2"/>
                    </a:lnTo>
                    <a:lnTo>
                      <a:pt x="0" y="17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24"/>
              <p:cNvSpPr>
                <a:spLocks/>
              </p:cNvSpPr>
              <p:nvPr/>
            </p:nvSpPr>
            <p:spPr bwMode="auto">
              <a:xfrm>
                <a:off x="615023" y="804943"/>
                <a:ext cx="102504" cy="155306"/>
              </a:xfrm>
              <a:custGeom>
                <a:avLst/>
                <a:gdLst/>
                <a:ahLst/>
                <a:cxnLst>
                  <a:cxn ang="0">
                    <a:pos x="108" y="9"/>
                  </a:cxn>
                  <a:cxn ang="0">
                    <a:pos x="100" y="0"/>
                  </a:cxn>
                  <a:cxn ang="0">
                    <a:pos x="93" y="4"/>
                  </a:cxn>
                  <a:cxn ang="0">
                    <a:pos x="83" y="15"/>
                  </a:cxn>
                  <a:cxn ang="0">
                    <a:pos x="79" y="30"/>
                  </a:cxn>
                  <a:cxn ang="0">
                    <a:pos x="72" y="43"/>
                  </a:cxn>
                  <a:cxn ang="0">
                    <a:pos x="62" y="64"/>
                  </a:cxn>
                  <a:cxn ang="0">
                    <a:pos x="53" y="74"/>
                  </a:cxn>
                  <a:cxn ang="0">
                    <a:pos x="47" y="85"/>
                  </a:cxn>
                  <a:cxn ang="0">
                    <a:pos x="39" y="95"/>
                  </a:cxn>
                  <a:cxn ang="0">
                    <a:pos x="34" y="104"/>
                  </a:cxn>
                  <a:cxn ang="0">
                    <a:pos x="20" y="116"/>
                  </a:cxn>
                  <a:cxn ang="0">
                    <a:pos x="5" y="129"/>
                  </a:cxn>
                  <a:cxn ang="0">
                    <a:pos x="0" y="139"/>
                  </a:cxn>
                  <a:cxn ang="0">
                    <a:pos x="3" y="146"/>
                  </a:cxn>
                  <a:cxn ang="0">
                    <a:pos x="11" y="146"/>
                  </a:cxn>
                  <a:cxn ang="0">
                    <a:pos x="20" y="146"/>
                  </a:cxn>
                  <a:cxn ang="0">
                    <a:pos x="34" y="131"/>
                  </a:cxn>
                  <a:cxn ang="0">
                    <a:pos x="49" y="116"/>
                  </a:cxn>
                  <a:cxn ang="0">
                    <a:pos x="64" y="99"/>
                  </a:cxn>
                  <a:cxn ang="0">
                    <a:pos x="78" y="83"/>
                  </a:cxn>
                  <a:cxn ang="0">
                    <a:pos x="87" y="64"/>
                  </a:cxn>
                  <a:cxn ang="0">
                    <a:pos x="98" y="45"/>
                  </a:cxn>
                  <a:cxn ang="0">
                    <a:pos x="104" y="26"/>
                  </a:cxn>
                  <a:cxn ang="0">
                    <a:pos x="108" y="9"/>
                  </a:cxn>
                  <a:cxn ang="0">
                    <a:pos x="108" y="9"/>
                  </a:cxn>
                </a:cxnLst>
                <a:rect l="0" t="0" r="r" b="b"/>
                <a:pathLst>
                  <a:path w="108" h="146">
                    <a:moveTo>
                      <a:pt x="108" y="9"/>
                    </a:moveTo>
                    <a:lnTo>
                      <a:pt x="100" y="0"/>
                    </a:lnTo>
                    <a:lnTo>
                      <a:pt x="93" y="4"/>
                    </a:lnTo>
                    <a:lnTo>
                      <a:pt x="83" y="15"/>
                    </a:lnTo>
                    <a:lnTo>
                      <a:pt x="79" y="30"/>
                    </a:lnTo>
                    <a:lnTo>
                      <a:pt x="72" y="43"/>
                    </a:lnTo>
                    <a:lnTo>
                      <a:pt x="62" y="64"/>
                    </a:lnTo>
                    <a:lnTo>
                      <a:pt x="53" y="74"/>
                    </a:lnTo>
                    <a:lnTo>
                      <a:pt x="47" y="85"/>
                    </a:lnTo>
                    <a:lnTo>
                      <a:pt x="39" y="95"/>
                    </a:lnTo>
                    <a:lnTo>
                      <a:pt x="34" y="104"/>
                    </a:lnTo>
                    <a:lnTo>
                      <a:pt x="20" y="116"/>
                    </a:lnTo>
                    <a:lnTo>
                      <a:pt x="5" y="129"/>
                    </a:lnTo>
                    <a:lnTo>
                      <a:pt x="0" y="139"/>
                    </a:lnTo>
                    <a:lnTo>
                      <a:pt x="3" y="146"/>
                    </a:lnTo>
                    <a:lnTo>
                      <a:pt x="11" y="146"/>
                    </a:lnTo>
                    <a:lnTo>
                      <a:pt x="20" y="146"/>
                    </a:lnTo>
                    <a:lnTo>
                      <a:pt x="34" y="131"/>
                    </a:lnTo>
                    <a:lnTo>
                      <a:pt x="49" y="116"/>
                    </a:lnTo>
                    <a:lnTo>
                      <a:pt x="64" y="99"/>
                    </a:lnTo>
                    <a:lnTo>
                      <a:pt x="78" y="83"/>
                    </a:lnTo>
                    <a:lnTo>
                      <a:pt x="87" y="64"/>
                    </a:lnTo>
                    <a:lnTo>
                      <a:pt x="98" y="45"/>
                    </a:lnTo>
                    <a:lnTo>
                      <a:pt x="104" y="26"/>
                    </a:lnTo>
                    <a:lnTo>
                      <a:pt x="108" y="9"/>
                    </a:lnTo>
                    <a:lnTo>
                      <a:pt x="108" y="9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25"/>
              <p:cNvSpPr>
                <a:spLocks/>
              </p:cNvSpPr>
              <p:nvPr/>
            </p:nvSpPr>
            <p:spPr bwMode="auto">
              <a:xfrm>
                <a:off x="1089578" y="639143"/>
                <a:ext cx="58845" cy="109134"/>
              </a:xfrm>
              <a:custGeom>
                <a:avLst/>
                <a:gdLst/>
                <a:ahLst/>
                <a:cxnLst>
                  <a:cxn ang="0">
                    <a:pos x="20" y="4"/>
                  </a:cxn>
                  <a:cxn ang="0">
                    <a:pos x="9" y="0"/>
                  </a:cxn>
                  <a:cxn ang="0">
                    <a:pos x="3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1" y="13"/>
                  </a:cxn>
                  <a:cxn ang="0">
                    <a:pos x="11" y="27"/>
                  </a:cxn>
                  <a:cxn ang="0">
                    <a:pos x="20" y="40"/>
                  </a:cxn>
                  <a:cxn ang="0">
                    <a:pos x="30" y="55"/>
                  </a:cxn>
                  <a:cxn ang="0">
                    <a:pos x="36" y="70"/>
                  </a:cxn>
                  <a:cxn ang="0">
                    <a:pos x="39" y="84"/>
                  </a:cxn>
                  <a:cxn ang="0">
                    <a:pos x="38" y="97"/>
                  </a:cxn>
                  <a:cxn ang="0">
                    <a:pos x="45" y="105"/>
                  </a:cxn>
                  <a:cxn ang="0">
                    <a:pos x="53" y="103"/>
                  </a:cxn>
                  <a:cxn ang="0">
                    <a:pos x="62" y="93"/>
                  </a:cxn>
                  <a:cxn ang="0">
                    <a:pos x="62" y="80"/>
                  </a:cxn>
                  <a:cxn ang="0">
                    <a:pos x="62" y="67"/>
                  </a:cxn>
                  <a:cxn ang="0">
                    <a:pos x="57" y="53"/>
                  </a:cxn>
                  <a:cxn ang="0">
                    <a:pos x="53" y="42"/>
                  </a:cxn>
                  <a:cxn ang="0">
                    <a:pos x="45" y="31"/>
                  </a:cxn>
                  <a:cxn ang="0">
                    <a:pos x="38" y="19"/>
                  </a:cxn>
                  <a:cxn ang="0">
                    <a:pos x="28" y="10"/>
                  </a:cxn>
                  <a:cxn ang="0">
                    <a:pos x="20" y="4"/>
                  </a:cxn>
                  <a:cxn ang="0">
                    <a:pos x="20" y="4"/>
                  </a:cxn>
                </a:cxnLst>
                <a:rect l="0" t="0" r="r" b="b"/>
                <a:pathLst>
                  <a:path w="62" h="105">
                    <a:moveTo>
                      <a:pt x="20" y="4"/>
                    </a:moveTo>
                    <a:lnTo>
                      <a:pt x="9" y="0"/>
                    </a:lnTo>
                    <a:lnTo>
                      <a:pt x="3" y="2"/>
                    </a:lnTo>
                    <a:lnTo>
                      <a:pt x="0" y="2"/>
                    </a:lnTo>
                    <a:lnTo>
                      <a:pt x="0" y="6"/>
                    </a:lnTo>
                    <a:lnTo>
                      <a:pt x="1" y="13"/>
                    </a:lnTo>
                    <a:lnTo>
                      <a:pt x="11" y="27"/>
                    </a:lnTo>
                    <a:lnTo>
                      <a:pt x="20" y="40"/>
                    </a:lnTo>
                    <a:lnTo>
                      <a:pt x="30" y="55"/>
                    </a:lnTo>
                    <a:lnTo>
                      <a:pt x="36" y="70"/>
                    </a:lnTo>
                    <a:lnTo>
                      <a:pt x="39" y="84"/>
                    </a:lnTo>
                    <a:lnTo>
                      <a:pt x="38" y="97"/>
                    </a:lnTo>
                    <a:lnTo>
                      <a:pt x="45" y="105"/>
                    </a:lnTo>
                    <a:lnTo>
                      <a:pt x="53" y="103"/>
                    </a:lnTo>
                    <a:lnTo>
                      <a:pt x="62" y="93"/>
                    </a:lnTo>
                    <a:lnTo>
                      <a:pt x="62" y="80"/>
                    </a:lnTo>
                    <a:lnTo>
                      <a:pt x="62" y="67"/>
                    </a:lnTo>
                    <a:lnTo>
                      <a:pt x="57" y="53"/>
                    </a:lnTo>
                    <a:lnTo>
                      <a:pt x="53" y="42"/>
                    </a:lnTo>
                    <a:lnTo>
                      <a:pt x="45" y="31"/>
                    </a:lnTo>
                    <a:lnTo>
                      <a:pt x="38" y="19"/>
                    </a:lnTo>
                    <a:lnTo>
                      <a:pt x="28" y="10"/>
                    </a:lnTo>
                    <a:lnTo>
                      <a:pt x="20" y="4"/>
                    </a:lnTo>
                    <a:lnTo>
                      <a:pt x="20" y="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26"/>
              <p:cNvSpPr>
                <a:spLocks/>
              </p:cNvSpPr>
              <p:nvPr/>
            </p:nvSpPr>
            <p:spPr bwMode="auto">
              <a:xfrm>
                <a:off x="880774" y="754574"/>
                <a:ext cx="74031" cy="98641"/>
              </a:xfrm>
              <a:custGeom>
                <a:avLst/>
                <a:gdLst/>
                <a:ahLst/>
                <a:cxnLst>
                  <a:cxn ang="0">
                    <a:pos x="21" y="2"/>
                  </a:cxn>
                  <a:cxn ang="0">
                    <a:pos x="10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2" y="8"/>
                  </a:cxn>
                  <a:cxn ang="0">
                    <a:pos x="6" y="16"/>
                  </a:cxn>
                  <a:cxn ang="0">
                    <a:pos x="17" y="27"/>
                  </a:cxn>
                  <a:cxn ang="0">
                    <a:pos x="29" y="38"/>
                  </a:cxn>
                  <a:cxn ang="0">
                    <a:pos x="42" y="52"/>
                  </a:cxn>
                  <a:cxn ang="0">
                    <a:pos x="51" y="63"/>
                  </a:cxn>
                  <a:cxn ang="0">
                    <a:pos x="55" y="76"/>
                  </a:cxn>
                  <a:cxn ang="0">
                    <a:pos x="57" y="88"/>
                  </a:cxn>
                  <a:cxn ang="0">
                    <a:pos x="67" y="95"/>
                  </a:cxn>
                  <a:cxn ang="0">
                    <a:pos x="74" y="92"/>
                  </a:cxn>
                  <a:cxn ang="0">
                    <a:pos x="80" y="80"/>
                  </a:cxn>
                  <a:cxn ang="0">
                    <a:pos x="78" y="67"/>
                  </a:cxn>
                  <a:cxn ang="0">
                    <a:pos x="74" y="54"/>
                  </a:cxn>
                  <a:cxn ang="0">
                    <a:pos x="67" y="42"/>
                  </a:cxn>
                  <a:cxn ang="0">
                    <a:pos x="61" y="33"/>
                  </a:cxn>
                  <a:cxn ang="0">
                    <a:pos x="51" y="21"/>
                  </a:cxn>
                  <a:cxn ang="0">
                    <a:pos x="42" y="14"/>
                  </a:cxn>
                  <a:cxn ang="0">
                    <a:pos x="30" y="6"/>
                  </a:cxn>
                  <a:cxn ang="0">
                    <a:pos x="21" y="2"/>
                  </a:cxn>
                  <a:cxn ang="0">
                    <a:pos x="21" y="2"/>
                  </a:cxn>
                </a:cxnLst>
                <a:rect l="0" t="0" r="r" b="b"/>
                <a:pathLst>
                  <a:path w="80" h="95">
                    <a:moveTo>
                      <a:pt x="21" y="2"/>
                    </a:moveTo>
                    <a:lnTo>
                      <a:pt x="10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2" y="8"/>
                    </a:lnTo>
                    <a:lnTo>
                      <a:pt x="6" y="16"/>
                    </a:lnTo>
                    <a:lnTo>
                      <a:pt x="17" y="27"/>
                    </a:lnTo>
                    <a:lnTo>
                      <a:pt x="29" y="38"/>
                    </a:lnTo>
                    <a:lnTo>
                      <a:pt x="42" y="52"/>
                    </a:lnTo>
                    <a:lnTo>
                      <a:pt x="51" y="63"/>
                    </a:lnTo>
                    <a:lnTo>
                      <a:pt x="55" y="76"/>
                    </a:lnTo>
                    <a:lnTo>
                      <a:pt x="57" y="88"/>
                    </a:lnTo>
                    <a:lnTo>
                      <a:pt x="67" y="95"/>
                    </a:lnTo>
                    <a:lnTo>
                      <a:pt x="74" y="92"/>
                    </a:lnTo>
                    <a:lnTo>
                      <a:pt x="80" y="80"/>
                    </a:lnTo>
                    <a:lnTo>
                      <a:pt x="78" y="67"/>
                    </a:lnTo>
                    <a:lnTo>
                      <a:pt x="74" y="54"/>
                    </a:lnTo>
                    <a:lnTo>
                      <a:pt x="67" y="42"/>
                    </a:lnTo>
                    <a:lnTo>
                      <a:pt x="61" y="33"/>
                    </a:lnTo>
                    <a:lnTo>
                      <a:pt x="51" y="21"/>
                    </a:lnTo>
                    <a:lnTo>
                      <a:pt x="42" y="14"/>
                    </a:lnTo>
                    <a:lnTo>
                      <a:pt x="30" y="6"/>
                    </a:lnTo>
                    <a:lnTo>
                      <a:pt x="21" y="2"/>
                    </a:lnTo>
                    <a:lnTo>
                      <a:pt x="21" y="2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27"/>
              <p:cNvSpPr>
                <a:spLocks/>
              </p:cNvSpPr>
              <p:nvPr/>
            </p:nvSpPr>
            <p:spPr bwMode="auto">
              <a:xfrm>
                <a:off x="759288" y="773462"/>
                <a:ext cx="81624" cy="113331"/>
              </a:xfrm>
              <a:custGeom>
                <a:avLst/>
                <a:gdLst/>
                <a:ahLst/>
                <a:cxnLst>
                  <a:cxn ang="0">
                    <a:pos x="85" y="16"/>
                  </a:cxn>
                  <a:cxn ang="0">
                    <a:pos x="79" y="2"/>
                  </a:cxn>
                  <a:cxn ang="0">
                    <a:pos x="74" y="0"/>
                  </a:cxn>
                  <a:cxn ang="0">
                    <a:pos x="64" y="8"/>
                  </a:cxn>
                  <a:cxn ang="0">
                    <a:pos x="57" y="23"/>
                  </a:cxn>
                  <a:cxn ang="0">
                    <a:pos x="47" y="40"/>
                  </a:cxn>
                  <a:cxn ang="0">
                    <a:pos x="38" y="59"/>
                  </a:cxn>
                  <a:cxn ang="0">
                    <a:pos x="26" y="74"/>
                  </a:cxn>
                  <a:cxn ang="0">
                    <a:pos x="17" y="84"/>
                  </a:cxn>
                  <a:cxn ang="0">
                    <a:pos x="3" y="93"/>
                  </a:cxn>
                  <a:cxn ang="0">
                    <a:pos x="0" y="103"/>
                  </a:cxn>
                  <a:cxn ang="0">
                    <a:pos x="3" y="109"/>
                  </a:cxn>
                  <a:cxn ang="0">
                    <a:pos x="19" y="107"/>
                  </a:cxn>
                  <a:cxn ang="0">
                    <a:pos x="28" y="99"/>
                  </a:cxn>
                  <a:cxn ang="0">
                    <a:pos x="40" y="90"/>
                  </a:cxn>
                  <a:cxn ang="0">
                    <a:pos x="49" y="78"/>
                  </a:cxn>
                  <a:cxn ang="0">
                    <a:pos x="60" y="67"/>
                  </a:cxn>
                  <a:cxn ang="0">
                    <a:pos x="68" y="52"/>
                  </a:cxn>
                  <a:cxn ang="0">
                    <a:pos x="76" y="40"/>
                  </a:cxn>
                  <a:cxn ang="0">
                    <a:pos x="79" y="27"/>
                  </a:cxn>
                  <a:cxn ang="0">
                    <a:pos x="85" y="16"/>
                  </a:cxn>
                  <a:cxn ang="0">
                    <a:pos x="85" y="16"/>
                  </a:cxn>
                </a:cxnLst>
                <a:rect l="0" t="0" r="r" b="b"/>
                <a:pathLst>
                  <a:path w="85" h="109">
                    <a:moveTo>
                      <a:pt x="85" y="16"/>
                    </a:moveTo>
                    <a:lnTo>
                      <a:pt x="79" y="2"/>
                    </a:lnTo>
                    <a:lnTo>
                      <a:pt x="74" y="0"/>
                    </a:lnTo>
                    <a:lnTo>
                      <a:pt x="64" y="8"/>
                    </a:lnTo>
                    <a:lnTo>
                      <a:pt x="57" y="23"/>
                    </a:lnTo>
                    <a:lnTo>
                      <a:pt x="47" y="40"/>
                    </a:lnTo>
                    <a:lnTo>
                      <a:pt x="38" y="59"/>
                    </a:lnTo>
                    <a:lnTo>
                      <a:pt x="26" y="74"/>
                    </a:lnTo>
                    <a:lnTo>
                      <a:pt x="17" y="84"/>
                    </a:lnTo>
                    <a:lnTo>
                      <a:pt x="3" y="93"/>
                    </a:lnTo>
                    <a:lnTo>
                      <a:pt x="0" y="103"/>
                    </a:lnTo>
                    <a:lnTo>
                      <a:pt x="3" y="109"/>
                    </a:lnTo>
                    <a:lnTo>
                      <a:pt x="19" y="107"/>
                    </a:lnTo>
                    <a:lnTo>
                      <a:pt x="28" y="99"/>
                    </a:lnTo>
                    <a:lnTo>
                      <a:pt x="40" y="90"/>
                    </a:lnTo>
                    <a:lnTo>
                      <a:pt x="49" y="78"/>
                    </a:lnTo>
                    <a:lnTo>
                      <a:pt x="60" y="67"/>
                    </a:lnTo>
                    <a:lnTo>
                      <a:pt x="68" y="52"/>
                    </a:lnTo>
                    <a:lnTo>
                      <a:pt x="76" y="40"/>
                    </a:lnTo>
                    <a:lnTo>
                      <a:pt x="79" y="27"/>
                    </a:lnTo>
                    <a:lnTo>
                      <a:pt x="85" y="16"/>
                    </a:lnTo>
                    <a:lnTo>
                      <a:pt x="85" y="16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715629" y="800746"/>
                <a:ext cx="170840" cy="96542"/>
              </a:xfrm>
              <a:custGeom>
                <a:avLst/>
                <a:gdLst/>
                <a:ahLst/>
                <a:cxnLst>
                  <a:cxn ang="0">
                    <a:pos x="0" y="19"/>
                  </a:cxn>
                  <a:cxn ang="0">
                    <a:pos x="10" y="19"/>
                  </a:cxn>
                  <a:cxn ang="0">
                    <a:pos x="21" y="21"/>
                  </a:cxn>
                  <a:cxn ang="0">
                    <a:pos x="32" y="23"/>
                  </a:cxn>
                  <a:cxn ang="0">
                    <a:pos x="44" y="27"/>
                  </a:cxn>
                  <a:cxn ang="0">
                    <a:pos x="53" y="30"/>
                  </a:cxn>
                  <a:cxn ang="0">
                    <a:pos x="65" y="34"/>
                  </a:cxn>
                  <a:cxn ang="0">
                    <a:pos x="76" y="40"/>
                  </a:cxn>
                  <a:cxn ang="0">
                    <a:pos x="87" y="46"/>
                  </a:cxn>
                  <a:cxn ang="0">
                    <a:pos x="106" y="57"/>
                  </a:cxn>
                  <a:cxn ang="0">
                    <a:pos x="127" y="68"/>
                  </a:cxn>
                  <a:cxn ang="0">
                    <a:pos x="145" y="80"/>
                  </a:cxn>
                  <a:cxn ang="0">
                    <a:pos x="162" y="91"/>
                  </a:cxn>
                  <a:cxn ang="0">
                    <a:pos x="171" y="91"/>
                  </a:cxn>
                  <a:cxn ang="0">
                    <a:pos x="179" y="87"/>
                  </a:cxn>
                  <a:cxn ang="0">
                    <a:pos x="181" y="80"/>
                  </a:cxn>
                  <a:cxn ang="0">
                    <a:pos x="179" y="70"/>
                  </a:cxn>
                  <a:cxn ang="0">
                    <a:pos x="162" y="57"/>
                  </a:cxn>
                  <a:cxn ang="0">
                    <a:pos x="146" y="46"/>
                  </a:cxn>
                  <a:cxn ang="0">
                    <a:pos x="127" y="34"/>
                  </a:cxn>
                  <a:cxn ang="0">
                    <a:pos x="110" y="25"/>
                  </a:cxn>
                  <a:cxn ang="0">
                    <a:pos x="103" y="21"/>
                  </a:cxn>
                  <a:cxn ang="0">
                    <a:pos x="93" y="17"/>
                  </a:cxn>
                  <a:cxn ang="0">
                    <a:pos x="82" y="11"/>
                  </a:cxn>
                  <a:cxn ang="0">
                    <a:pos x="70" y="9"/>
                  </a:cxn>
                  <a:cxn ang="0">
                    <a:pos x="55" y="4"/>
                  </a:cxn>
                  <a:cxn ang="0">
                    <a:pos x="42" y="2"/>
                  </a:cxn>
                  <a:cxn ang="0">
                    <a:pos x="29" y="0"/>
                  </a:cxn>
                  <a:cxn ang="0">
                    <a:pos x="19" y="0"/>
                  </a:cxn>
                  <a:cxn ang="0">
                    <a:pos x="4" y="4"/>
                  </a:cxn>
                  <a:cxn ang="0">
                    <a:pos x="0" y="19"/>
                  </a:cxn>
                  <a:cxn ang="0">
                    <a:pos x="0" y="19"/>
                  </a:cxn>
                </a:cxnLst>
                <a:rect l="0" t="0" r="r" b="b"/>
                <a:pathLst>
                  <a:path w="181" h="91">
                    <a:moveTo>
                      <a:pt x="0" y="19"/>
                    </a:moveTo>
                    <a:lnTo>
                      <a:pt x="10" y="19"/>
                    </a:lnTo>
                    <a:lnTo>
                      <a:pt x="21" y="21"/>
                    </a:lnTo>
                    <a:lnTo>
                      <a:pt x="32" y="23"/>
                    </a:lnTo>
                    <a:lnTo>
                      <a:pt x="44" y="27"/>
                    </a:lnTo>
                    <a:lnTo>
                      <a:pt x="53" y="30"/>
                    </a:lnTo>
                    <a:lnTo>
                      <a:pt x="65" y="34"/>
                    </a:lnTo>
                    <a:lnTo>
                      <a:pt x="76" y="40"/>
                    </a:lnTo>
                    <a:lnTo>
                      <a:pt x="87" y="46"/>
                    </a:lnTo>
                    <a:lnTo>
                      <a:pt x="106" y="57"/>
                    </a:lnTo>
                    <a:lnTo>
                      <a:pt x="127" y="68"/>
                    </a:lnTo>
                    <a:lnTo>
                      <a:pt x="145" y="80"/>
                    </a:lnTo>
                    <a:lnTo>
                      <a:pt x="162" y="91"/>
                    </a:lnTo>
                    <a:lnTo>
                      <a:pt x="171" y="91"/>
                    </a:lnTo>
                    <a:lnTo>
                      <a:pt x="179" y="87"/>
                    </a:lnTo>
                    <a:lnTo>
                      <a:pt x="181" y="80"/>
                    </a:lnTo>
                    <a:lnTo>
                      <a:pt x="179" y="70"/>
                    </a:lnTo>
                    <a:lnTo>
                      <a:pt x="162" y="57"/>
                    </a:lnTo>
                    <a:lnTo>
                      <a:pt x="146" y="46"/>
                    </a:lnTo>
                    <a:lnTo>
                      <a:pt x="127" y="34"/>
                    </a:lnTo>
                    <a:lnTo>
                      <a:pt x="110" y="25"/>
                    </a:lnTo>
                    <a:lnTo>
                      <a:pt x="103" y="21"/>
                    </a:lnTo>
                    <a:lnTo>
                      <a:pt x="93" y="17"/>
                    </a:lnTo>
                    <a:lnTo>
                      <a:pt x="82" y="11"/>
                    </a:lnTo>
                    <a:lnTo>
                      <a:pt x="70" y="9"/>
                    </a:lnTo>
                    <a:lnTo>
                      <a:pt x="55" y="4"/>
                    </a:lnTo>
                    <a:lnTo>
                      <a:pt x="42" y="2"/>
                    </a:lnTo>
                    <a:lnTo>
                      <a:pt x="29" y="0"/>
                    </a:lnTo>
                    <a:lnTo>
                      <a:pt x="19" y="0"/>
                    </a:lnTo>
                    <a:lnTo>
                      <a:pt x="4" y="4"/>
                    </a:lnTo>
                    <a:lnTo>
                      <a:pt x="0" y="19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911145" y="689512"/>
                <a:ext cx="167043" cy="96542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10" y="20"/>
                  </a:cxn>
                  <a:cxn ang="0">
                    <a:pos x="21" y="20"/>
                  </a:cxn>
                  <a:cxn ang="0">
                    <a:pos x="31" y="22"/>
                  </a:cxn>
                  <a:cxn ang="0">
                    <a:pos x="42" y="28"/>
                  </a:cxn>
                  <a:cxn ang="0">
                    <a:pos x="52" y="30"/>
                  </a:cxn>
                  <a:cxn ang="0">
                    <a:pos x="63" y="36"/>
                  </a:cxn>
                  <a:cxn ang="0">
                    <a:pos x="74" y="41"/>
                  </a:cxn>
                  <a:cxn ang="0">
                    <a:pos x="86" y="47"/>
                  </a:cxn>
                  <a:cxn ang="0">
                    <a:pos x="105" y="58"/>
                  </a:cxn>
                  <a:cxn ang="0">
                    <a:pos x="126" y="70"/>
                  </a:cxn>
                  <a:cxn ang="0">
                    <a:pos x="143" y="79"/>
                  </a:cxn>
                  <a:cxn ang="0">
                    <a:pos x="160" y="91"/>
                  </a:cxn>
                  <a:cxn ang="0">
                    <a:pos x="170" y="91"/>
                  </a:cxn>
                  <a:cxn ang="0">
                    <a:pos x="177" y="89"/>
                  </a:cxn>
                  <a:cxn ang="0">
                    <a:pos x="177" y="83"/>
                  </a:cxn>
                  <a:cxn ang="0">
                    <a:pos x="171" y="74"/>
                  </a:cxn>
                  <a:cxn ang="0">
                    <a:pos x="154" y="60"/>
                  </a:cxn>
                  <a:cxn ang="0">
                    <a:pos x="141" y="49"/>
                  </a:cxn>
                  <a:cxn ang="0">
                    <a:pos x="124" y="38"/>
                  </a:cxn>
                  <a:cxn ang="0">
                    <a:pos x="105" y="28"/>
                  </a:cxn>
                  <a:cxn ang="0">
                    <a:pos x="97" y="22"/>
                  </a:cxn>
                  <a:cxn ang="0">
                    <a:pos x="88" y="19"/>
                  </a:cxn>
                  <a:cxn ang="0">
                    <a:pos x="76" y="15"/>
                  </a:cxn>
                  <a:cxn ang="0">
                    <a:pos x="67" y="11"/>
                  </a:cxn>
                  <a:cxn ang="0">
                    <a:pos x="54" y="5"/>
                  </a:cxn>
                  <a:cxn ang="0">
                    <a:pos x="40" y="1"/>
                  </a:cxn>
                  <a:cxn ang="0">
                    <a:pos x="29" y="0"/>
                  </a:cxn>
                  <a:cxn ang="0">
                    <a:pos x="19" y="0"/>
                  </a:cxn>
                  <a:cxn ang="0">
                    <a:pos x="10" y="0"/>
                  </a:cxn>
                  <a:cxn ang="0">
                    <a:pos x="4" y="3"/>
                  </a:cxn>
                  <a:cxn ang="0">
                    <a:pos x="0" y="9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177" h="91">
                    <a:moveTo>
                      <a:pt x="0" y="20"/>
                    </a:moveTo>
                    <a:lnTo>
                      <a:pt x="10" y="20"/>
                    </a:lnTo>
                    <a:lnTo>
                      <a:pt x="21" y="20"/>
                    </a:lnTo>
                    <a:lnTo>
                      <a:pt x="31" y="22"/>
                    </a:lnTo>
                    <a:lnTo>
                      <a:pt x="42" y="28"/>
                    </a:lnTo>
                    <a:lnTo>
                      <a:pt x="52" y="30"/>
                    </a:lnTo>
                    <a:lnTo>
                      <a:pt x="63" y="36"/>
                    </a:lnTo>
                    <a:lnTo>
                      <a:pt x="74" y="41"/>
                    </a:lnTo>
                    <a:lnTo>
                      <a:pt x="86" y="47"/>
                    </a:lnTo>
                    <a:lnTo>
                      <a:pt x="105" y="58"/>
                    </a:lnTo>
                    <a:lnTo>
                      <a:pt x="126" y="70"/>
                    </a:lnTo>
                    <a:lnTo>
                      <a:pt x="143" y="79"/>
                    </a:lnTo>
                    <a:lnTo>
                      <a:pt x="160" y="91"/>
                    </a:lnTo>
                    <a:lnTo>
                      <a:pt x="170" y="91"/>
                    </a:lnTo>
                    <a:lnTo>
                      <a:pt x="177" y="89"/>
                    </a:lnTo>
                    <a:lnTo>
                      <a:pt x="177" y="83"/>
                    </a:lnTo>
                    <a:lnTo>
                      <a:pt x="171" y="74"/>
                    </a:lnTo>
                    <a:lnTo>
                      <a:pt x="154" y="60"/>
                    </a:lnTo>
                    <a:lnTo>
                      <a:pt x="141" y="49"/>
                    </a:lnTo>
                    <a:lnTo>
                      <a:pt x="124" y="38"/>
                    </a:lnTo>
                    <a:lnTo>
                      <a:pt x="105" y="28"/>
                    </a:lnTo>
                    <a:lnTo>
                      <a:pt x="97" y="22"/>
                    </a:lnTo>
                    <a:lnTo>
                      <a:pt x="88" y="19"/>
                    </a:lnTo>
                    <a:lnTo>
                      <a:pt x="76" y="15"/>
                    </a:lnTo>
                    <a:lnTo>
                      <a:pt x="67" y="11"/>
                    </a:lnTo>
                    <a:lnTo>
                      <a:pt x="54" y="5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9" y="0"/>
                    </a:lnTo>
                    <a:lnTo>
                      <a:pt x="10" y="0"/>
                    </a:lnTo>
                    <a:lnTo>
                      <a:pt x="4" y="3"/>
                    </a:lnTo>
                    <a:lnTo>
                      <a:pt x="0" y="9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0"/>
              <p:cNvSpPr>
                <a:spLocks/>
              </p:cNvSpPr>
              <p:nvPr/>
            </p:nvSpPr>
            <p:spPr bwMode="auto">
              <a:xfrm>
                <a:off x="977584" y="706302"/>
                <a:ext cx="110097" cy="81851"/>
              </a:xfrm>
              <a:custGeom>
                <a:avLst/>
                <a:gdLst/>
                <a:ahLst/>
                <a:cxnLst>
                  <a:cxn ang="0">
                    <a:pos x="3" y="62"/>
                  </a:cxn>
                  <a:cxn ang="0">
                    <a:pos x="0" y="76"/>
                  </a:cxn>
                  <a:cxn ang="0">
                    <a:pos x="3" y="78"/>
                  </a:cxn>
                  <a:cxn ang="0">
                    <a:pos x="13" y="72"/>
                  </a:cxn>
                  <a:cxn ang="0">
                    <a:pos x="28" y="62"/>
                  </a:cxn>
                  <a:cxn ang="0">
                    <a:pos x="43" y="47"/>
                  </a:cxn>
                  <a:cxn ang="0">
                    <a:pos x="62" y="36"/>
                  </a:cxn>
                  <a:cxn ang="0">
                    <a:pos x="78" y="26"/>
                  </a:cxn>
                  <a:cxn ang="0">
                    <a:pos x="93" y="23"/>
                  </a:cxn>
                  <a:cxn ang="0">
                    <a:pos x="108" y="15"/>
                  </a:cxn>
                  <a:cxn ang="0">
                    <a:pos x="116" y="7"/>
                  </a:cxn>
                  <a:cxn ang="0">
                    <a:pos x="112" y="0"/>
                  </a:cxn>
                  <a:cxn ang="0">
                    <a:pos x="100" y="0"/>
                  </a:cxn>
                  <a:cxn ang="0">
                    <a:pos x="87" y="0"/>
                  </a:cxn>
                  <a:cxn ang="0">
                    <a:pos x="74" y="5"/>
                  </a:cxn>
                  <a:cxn ang="0">
                    <a:pos x="59" y="11"/>
                  </a:cxn>
                  <a:cxn ang="0">
                    <a:pos x="47" y="21"/>
                  </a:cxn>
                  <a:cxn ang="0">
                    <a:pos x="32" y="28"/>
                  </a:cxn>
                  <a:cxn ang="0">
                    <a:pos x="21" y="40"/>
                  </a:cxn>
                  <a:cxn ang="0">
                    <a:pos x="9" y="51"/>
                  </a:cxn>
                  <a:cxn ang="0">
                    <a:pos x="3" y="62"/>
                  </a:cxn>
                  <a:cxn ang="0">
                    <a:pos x="3" y="62"/>
                  </a:cxn>
                </a:cxnLst>
                <a:rect l="0" t="0" r="r" b="b"/>
                <a:pathLst>
                  <a:path w="116" h="78">
                    <a:moveTo>
                      <a:pt x="3" y="62"/>
                    </a:moveTo>
                    <a:lnTo>
                      <a:pt x="0" y="76"/>
                    </a:lnTo>
                    <a:lnTo>
                      <a:pt x="3" y="78"/>
                    </a:lnTo>
                    <a:lnTo>
                      <a:pt x="13" y="72"/>
                    </a:lnTo>
                    <a:lnTo>
                      <a:pt x="28" y="62"/>
                    </a:lnTo>
                    <a:lnTo>
                      <a:pt x="43" y="47"/>
                    </a:lnTo>
                    <a:lnTo>
                      <a:pt x="62" y="36"/>
                    </a:lnTo>
                    <a:lnTo>
                      <a:pt x="78" y="26"/>
                    </a:lnTo>
                    <a:lnTo>
                      <a:pt x="93" y="23"/>
                    </a:lnTo>
                    <a:lnTo>
                      <a:pt x="108" y="15"/>
                    </a:lnTo>
                    <a:lnTo>
                      <a:pt x="116" y="7"/>
                    </a:lnTo>
                    <a:lnTo>
                      <a:pt x="112" y="0"/>
                    </a:lnTo>
                    <a:lnTo>
                      <a:pt x="100" y="0"/>
                    </a:lnTo>
                    <a:lnTo>
                      <a:pt x="87" y="0"/>
                    </a:lnTo>
                    <a:lnTo>
                      <a:pt x="74" y="5"/>
                    </a:lnTo>
                    <a:lnTo>
                      <a:pt x="59" y="11"/>
                    </a:lnTo>
                    <a:lnTo>
                      <a:pt x="47" y="21"/>
                    </a:lnTo>
                    <a:lnTo>
                      <a:pt x="32" y="28"/>
                    </a:lnTo>
                    <a:lnTo>
                      <a:pt x="21" y="40"/>
                    </a:lnTo>
                    <a:lnTo>
                      <a:pt x="9" y="51"/>
                    </a:lnTo>
                    <a:lnTo>
                      <a:pt x="3" y="62"/>
                    </a:lnTo>
                    <a:lnTo>
                      <a:pt x="3" y="62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1"/>
              <p:cNvSpPr>
                <a:spLocks/>
              </p:cNvSpPr>
              <p:nvPr/>
            </p:nvSpPr>
            <p:spPr bwMode="auto">
              <a:xfrm>
                <a:off x="850402" y="771364"/>
                <a:ext cx="129079" cy="132221"/>
              </a:xfrm>
              <a:custGeom>
                <a:avLst/>
                <a:gdLst/>
                <a:ahLst/>
                <a:cxnLst>
                  <a:cxn ang="0">
                    <a:pos x="0" y="116"/>
                  </a:cxn>
                  <a:cxn ang="0">
                    <a:pos x="2" y="126"/>
                  </a:cxn>
                  <a:cxn ang="0">
                    <a:pos x="11" y="126"/>
                  </a:cxn>
                  <a:cxn ang="0">
                    <a:pos x="21" y="116"/>
                  </a:cxn>
                  <a:cxn ang="0">
                    <a:pos x="30" y="105"/>
                  </a:cxn>
                  <a:cxn ang="0">
                    <a:pos x="41" y="88"/>
                  </a:cxn>
                  <a:cxn ang="0">
                    <a:pos x="59" y="73"/>
                  </a:cxn>
                  <a:cxn ang="0">
                    <a:pos x="66" y="63"/>
                  </a:cxn>
                  <a:cxn ang="0">
                    <a:pos x="78" y="56"/>
                  </a:cxn>
                  <a:cxn ang="0">
                    <a:pos x="87" y="48"/>
                  </a:cxn>
                  <a:cxn ang="0">
                    <a:pos x="97" y="42"/>
                  </a:cxn>
                  <a:cxn ang="0">
                    <a:pos x="112" y="31"/>
                  </a:cxn>
                  <a:cxn ang="0">
                    <a:pos x="127" y="19"/>
                  </a:cxn>
                  <a:cxn ang="0">
                    <a:pos x="135" y="10"/>
                  </a:cxn>
                  <a:cxn ang="0">
                    <a:pos x="135" y="4"/>
                  </a:cxn>
                  <a:cxn ang="0">
                    <a:pos x="129" y="0"/>
                  </a:cxn>
                  <a:cxn ang="0">
                    <a:pos x="121" y="2"/>
                  </a:cxn>
                  <a:cxn ang="0">
                    <a:pos x="102" y="12"/>
                  </a:cxn>
                  <a:cxn ang="0">
                    <a:pos x="83" y="23"/>
                  </a:cxn>
                  <a:cxn ang="0">
                    <a:pos x="64" y="35"/>
                  </a:cxn>
                  <a:cxn ang="0">
                    <a:pos x="47" y="50"/>
                  </a:cxn>
                  <a:cxn ang="0">
                    <a:pos x="30" y="63"/>
                  </a:cxn>
                  <a:cxn ang="0">
                    <a:pos x="17" y="80"/>
                  </a:cxn>
                  <a:cxn ang="0">
                    <a:pos x="5" y="95"/>
                  </a:cxn>
                  <a:cxn ang="0">
                    <a:pos x="0" y="116"/>
                  </a:cxn>
                  <a:cxn ang="0">
                    <a:pos x="0" y="116"/>
                  </a:cxn>
                </a:cxnLst>
                <a:rect l="0" t="0" r="r" b="b"/>
                <a:pathLst>
                  <a:path w="135" h="126">
                    <a:moveTo>
                      <a:pt x="0" y="116"/>
                    </a:moveTo>
                    <a:lnTo>
                      <a:pt x="2" y="126"/>
                    </a:lnTo>
                    <a:lnTo>
                      <a:pt x="11" y="126"/>
                    </a:lnTo>
                    <a:lnTo>
                      <a:pt x="21" y="116"/>
                    </a:lnTo>
                    <a:lnTo>
                      <a:pt x="30" y="105"/>
                    </a:lnTo>
                    <a:lnTo>
                      <a:pt x="41" y="88"/>
                    </a:lnTo>
                    <a:lnTo>
                      <a:pt x="59" y="73"/>
                    </a:lnTo>
                    <a:lnTo>
                      <a:pt x="66" y="63"/>
                    </a:lnTo>
                    <a:lnTo>
                      <a:pt x="78" y="56"/>
                    </a:lnTo>
                    <a:lnTo>
                      <a:pt x="87" y="48"/>
                    </a:lnTo>
                    <a:lnTo>
                      <a:pt x="97" y="42"/>
                    </a:lnTo>
                    <a:lnTo>
                      <a:pt x="112" y="31"/>
                    </a:lnTo>
                    <a:lnTo>
                      <a:pt x="127" y="19"/>
                    </a:lnTo>
                    <a:lnTo>
                      <a:pt x="135" y="10"/>
                    </a:lnTo>
                    <a:lnTo>
                      <a:pt x="135" y="4"/>
                    </a:lnTo>
                    <a:lnTo>
                      <a:pt x="129" y="0"/>
                    </a:lnTo>
                    <a:lnTo>
                      <a:pt x="121" y="2"/>
                    </a:lnTo>
                    <a:lnTo>
                      <a:pt x="102" y="12"/>
                    </a:lnTo>
                    <a:lnTo>
                      <a:pt x="83" y="23"/>
                    </a:lnTo>
                    <a:lnTo>
                      <a:pt x="64" y="35"/>
                    </a:lnTo>
                    <a:lnTo>
                      <a:pt x="47" y="50"/>
                    </a:lnTo>
                    <a:lnTo>
                      <a:pt x="30" y="63"/>
                    </a:lnTo>
                    <a:lnTo>
                      <a:pt x="17" y="80"/>
                    </a:lnTo>
                    <a:lnTo>
                      <a:pt x="5" y="95"/>
                    </a:lnTo>
                    <a:lnTo>
                      <a:pt x="0" y="116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32"/>
              <p:cNvSpPr>
                <a:spLocks/>
              </p:cNvSpPr>
              <p:nvPr/>
            </p:nvSpPr>
            <p:spPr bwMode="auto">
              <a:xfrm>
                <a:off x="533400" y="838523"/>
                <a:ext cx="85421" cy="88147"/>
              </a:xfrm>
              <a:custGeom>
                <a:avLst/>
                <a:gdLst/>
                <a:ahLst/>
                <a:cxnLst>
                  <a:cxn ang="0">
                    <a:pos x="72" y="86"/>
                  </a:cxn>
                  <a:cxn ang="0">
                    <a:pos x="86" y="80"/>
                  </a:cxn>
                  <a:cxn ang="0">
                    <a:pos x="89" y="74"/>
                  </a:cxn>
                  <a:cxn ang="0">
                    <a:pos x="82" y="67"/>
                  </a:cxn>
                  <a:cxn ang="0">
                    <a:pos x="72" y="59"/>
                  </a:cxn>
                  <a:cxn ang="0">
                    <a:pos x="57" y="48"/>
                  </a:cxn>
                  <a:cxn ang="0">
                    <a:pos x="42" y="38"/>
                  </a:cxn>
                  <a:cxn ang="0">
                    <a:pos x="30" y="27"/>
                  </a:cxn>
                  <a:cxn ang="0">
                    <a:pos x="27" y="17"/>
                  </a:cxn>
                  <a:cxn ang="0">
                    <a:pos x="19" y="4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0" y="17"/>
                  </a:cxn>
                  <a:cxn ang="0">
                    <a:pos x="2" y="27"/>
                  </a:cxn>
                  <a:cxn ang="0">
                    <a:pos x="8" y="38"/>
                  </a:cxn>
                  <a:cxn ang="0">
                    <a:pos x="13" y="48"/>
                  </a:cxn>
                  <a:cxn ang="0">
                    <a:pos x="25" y="59"/>
                  </a:cxn>
                  <a:cxn ang="0">
                    <a:pos x="34" y="67"/>
                  </a:cxn>
                  <a:cxn ang="0">
                    <a:pos x="46" y="74"/>
                  </a:cxn>
                  <a:cxn ang="0">
                    <a:pos x="59" y="80"/>
                  </a:cxn>
                  <a:cxn ang="0">
                    <a:pos x="72" y="86"/>
                  </a:cxn>
                  <a:cxn ang="0">
                    <a:pos x="72" y="86"/>
                  </a:cxn>
                </a:cxnLst>
                <a:rect l="0" t="0" r="r" b="b"/>
                <a:pathLst>
                  <a:path w="89" h="86">
                    <a:moveTo>
                      <a:pt x="72" y="86"/>
                    </a:moveTo>
                    <a:lnTo>
                      <a:pt x="86" y="80"/>
                    </a:lnTo>
                    <a:lnTo>
                      <a:pt x="89" y="74"/>
                    </a:lnTo>
                    <a:lnTo>
                      <a:pt x="82" y="67"/>
                    </a:lnTo>
                    <a:lnTo>
                      <a:pt x="72" y="59"/>
                    </a:lnTo>
                    <a:lnTo>
                      <a:pt x="57" y="48"/>
                    </a:lnTo>
                    <a:lnTo>
                      <a:pt x="42" y="38"/>
                    </a:lnTo>
                    <a:lnTo>
                      <a:pt x="30" y="27"/>
                    </a:lnTo>
                    <a:lnTo>
                      <a:pt x="27" y="17"/>
                    </a:lnTo>
                    <a:lnTo>
                      <a:pt x="19" y="4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0" y="17"/>
                    </a:lnTo>
                    <a:lnTo>
                      <a:pt x="2" y="27"/>
                    </a:lnTo>
                    <a:lnTo>
                      <a:pt x="8" y="38"/>
                    </a:lnTo>
                    <a:lnTo>
                      <a:pt x="13" y="48"/>
                    </a:lnTo>
                    <a:lnTo>
                      <a:pt x="25" y="59"/>
                    </a:lnTo>
                    <a:lnTo>
                      <a:pt x="34" y="67"/>
                    </a:lnTo>
                    <a:lnTo>
                      <a:pt x="46" y="74"/>
                    </a:lnTo>
                    <a:lnTo>
                      <a:pt x="59" y="80"/>
                    </a:lnTo>
                    <a:lnTo>
                      <a:pt x="72" y="86"/>
                    </a:lnTo>
                    <a:lnTo>
                      <a:pt x="72" y="86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38"/>
              <p:cNvSpPr>
                <a:spLocks/>
              </p:cNvSpPr>
              <p:nvPr/>
            </p:nvSpPr>
            <p:spPr bwMode="auto">
              <a:xfrm>
                <a:off x="559975" y="381000"/>
                <a:ext cx="1556541" cy="342093"/>
              </a:xfrm>
              <a:custGeom>
                <a:avLst/>
                <a:gdLst/>
                <a:ahLst/>
                <a:cxnLst>
                  <a:cxn ang="0">
                    <a:pos x="114" y="67"/>
                  </a:cxn>
                  <a:cxn ang="0">
                    <a:pos x="237" y="42"/>
                  </a:cxn>
                  <a:cxn ang="0">
                    <a:pos x="363" y="23"/>
                  </a:cxn>
                  <a:cxn ang="0">
                    <a:pos x="484" y="4"/>
                  </a:cxn>
                  <a:cxn ang="0">
                    <a:pos x="604" y="2"/>
                  </a:cxn>
                  <a:cxn ang="0">
                    <a:pos x="711" y="15"/>
                  </a:cxn>
                  <a:cxn ang="0">
                    <a:pos x="781" y="34"/>
                  </a:cxn>
                  <a:cxn ang="0">
                    <a:pos x="851" y="44"/>
                  </a:cxn>
                  <a:cxn ang="0">
                    <a:pos x="923" y="51"/>
                  </a:cxn>
                  <a:cxn ang="0">
                    <a:pos x="996" y="55"/>
                  </a:cxn>
                  <a:cxn ang="0">
                    <a:pos x="1070" y="61"/>
                  </a:cxn>
                  <a:cxn ang="0">
                    <a:pos x="1108" y="70"/>
                  </a:cxn>
                  <a:cxn ang="0">
                    <a:pos x="1150" y="86"/>
                  </a:cxn>
                  <a:cxn ang="0">
                    <a:pos x="1190" y="103"/>
                  </a:cxn>
                  <a:cxn ang="0">
                    <a:pos x="1231" y="120"/>
                  </a:cxn>
                  <a:cxn ang="0">
                    <a:pos x="1273" y="125"/>
                  </a:cxn>
                  <a:cxn ang="0">
                    <a:pos x="1330" y="144"/>
                  </a:cxn>
                  <a:cxn ang="0">
                    <a:pos x="1399" y="167"/>
                  </a:cxn>
                  <a:cxn ang="0">
                    <a:pos x="1469" y="192"/>
                  </a:cxn>
                  <a:cxn ang="0">
                    <a:pos x="1534" y="220"/>
                  </a:cxn>
                  <a:cxn ang="0">
                    <a:pos x="1593" y="262"/>
                  </a:cxn>
                  <a:cxn ang="0">
                    <a:pos x="1633" y="312"/>
                  </a:cxn>
                  <a:cxn ang="0">
                    <a:pos x="1617" y="327"/>
                  </a:cxn>
                  <a:cxn ang="0">
                    <a:pos x="1562" y="266"/>
                  </a:cxn>
                  <a:cxn ang="0">
                    <a:pos x="1498" y="228"/>
                  </a:cxn>
                  <a:cxn ang="0">
                    <a:pos x="1425" y="198"/>
                  </a:cxn>
                  <a:cxn ang="0">
                    <a:pos x="1353" y="177"/>
                  </a:cxn>
                  <a:cxn ang="0">
                    <a:pos x="1283" y="152"/>
                  </a:cxn>
                  <a:cxn ang="0">
                    <a:pos x="1228" y="141"/>
                  </a:cxn>
                  <a:cxn ang="0">
                    <a:pos x="1176" y="124"/>
                  </a:cxn>
                  <a:cxn ang="0">
                    <a:pos x="1131" y="106"/>
                  </a:cxn>
                  <a:cxn ang="0">
                    <a:pos x="1083" y="86"/>
                  </a:cxn>
                  <a:cxn ang="0">
                    <a:pos x="1036" y="74"/>
                  </a:cxn>
                  <a:cxn ang="0">
                    <a:pos x="967" y="78"/>
                  </a:cxn>
                  <a:cxn ang="0">
                    <a:pos x="865" y="76"/>
                  </a:cxn>
                  <a:cxn ang="0">
                    <a:pos x="764" y="59"/>
                  </a:cxn>
                  <a:cxn ang="0">
                    <a:pos x="663" y="40"/>
                  </a:cxn>
                  <a:cxn ang="0">
                    <a:pos x="558" y="29"/>
                  </a:cxn>
                  <a:cxn ang="0">
                    <a:pos x="454" y="38"/>
                  </a:cxn>
                  <a:cxn ang="0">
                    <a:pos x="395" y="46"/>
                  </a:cxn>
                  <a:cxn ang="0">
                    <a:pos x="338" y="57"/>
                  </a:cxn>
                  <a:cxn ang="0">
                    <a:pos x="279" y="68"/>
                  </a:cxn>
                  <a:cxn ang="0">
                    <a:pos x="222" y="80"/>
                  </a:cxn>
                  <a:cxn ang="0">
                    <a:pos x="163" y="86"/>
                  </a:cxn>
                  <a:cxn ang="0">
                    <a:pos x="110" y="93"/>
                  </a:cxn>
                  <a:cxn ang="0">
                    <a:pos x="58" y="105"/>
                  </a:cxn>
                  <a:cxn ang="0">
                    <a:pos x="9" y="105"/>
                  </a:cxn>
                  <a:cxn ang="0">
                    <a:pos x="1" y="93"/>
                  </a:cxn>
                  <a:cxn ang="0">
                    <a:pos x="32" y="82"/>
                  </a:cxn>
                </a:cxnLst>
                <a:rect l="0" t="0" r="r" b="b"/>
                <a:pathLst>
                  <a:path w="1638" h="327">
                    <a:moveTo>
                      <a:pt x="32" y="82"/>
                    </a:moveTo>
                    <a:lnTo>
                      <a:pt x="72" y="74"/>
                    </a:lnTo>
                    <a:lnTo>
                      <a:pt x="114" y="67"/>
                    </a:lnTo>
                    <a:lnTo>
                      <a:pt x="155" y="59"/>
                    </a:lnTo>
                    <a:lnTo>
                      <a:pt x="197" y="51"/>
                    </a:lnTo>
                    <a:lnTo>
                      <a:pt x="237" y="42"/>
                    </a:lnTo>
                    <a:lnTo>
                      <a:pt x="279" y="36"/>
                    </a:lnTo>
                    <a:lnTo>
                      <a:pt x="321" y="29"/>
                    </a:lnTo>
                    <a:lnTo>
                      <a:pt x="363" y="23"/>
                    </a:lnTo>
                    <a:lnTo>
                      <a:pt x="403" y="15"/>
                    </a:lnTo>
                    <a:lnTo>
                      <a:pt x="442" y="10"/>
                    </a:lnTo>
                    <a:lnTo>
                      <a:pt x="484" y="4"/>
                    </a:lnTo>
                    <a:lnTo>
                      <a:pt x="526" y="2"/>
                    </a:lnTo>
                    <a:lnTo>
                      <a:pt x="566" y="0"/>
                    </a:lnTo>
                    <a:lnTo>
                      <a:pt x="604" y="2"/>
                    </a:lnTo>
                    <a:lnTo>
                      <a:pt x="646" y="4"/>
                    </a:lnTo>
                    <a:lnTo>
                      <a:pt x="688" y="10"/>
                    </a:lnTo>
                    <a:lnTo>
                      <a:pt x="711" y="15"/>
                    </a:lnTo>
                    <a:lnTo>
                      <a:pt x="733" y="21"/>
                    </a:lnTo>
                    <a:lnTo>
                      <a:pt x="756" y="27"/>
                    </a:lnTo>
                    <a:lnTo>
                      <a:pt x="781" y="34"/>
                    </a:lnTo>
                    <a:lnTo>
                      <a:pt x="804" y="36"/>
                    </a:lnTo>
                    <a:lnTo>
                      <a:pt x="826" y="40"/>
                    </a:lnTo>
                    <a:lnTo>
                      <a:pt x="851" y="44"/>
                    </a:lnTo>
                    <a:lnTo>
                      <a:pt x="876" y="48"/>
                    </a:lnTo>
                    <a:lnTo>
                      <a:pt x="899" y="49"/>
                    </a:lnTo>
                    <a:lnTo>
                      <a:pt x="923" y="51"/>
                    </a:lnTo>
                    <a:lnTo>
                      <a:pt x="948" y="53"/>
                    </a:lnTo>
                    <a:lnTo>
                      <a:pt x="973" y="55"/>
                    </a:lnTo>
                    <a:lnTo>
                      <a:pt x="996" y="55"/>
                    </a:lnTo>
                    <a:lnTo>
                      <a:pt x="1020" y="57"/>
                    </a:lnTo>
                    <a:lnTo>
                      <a:pt x="1045" y="59"/>
                    </a:lnTo>
                    <a:lnTo>
                      <a:pt x="1070" y="61"/>
                    </a:lnTo>
                    <a:lnTo>
                      <a:pt x="1081" y="61"/>
                    </a:lnTo>
                    <a:lnTo>
                      <a:pt x="1096" y="65"/>
                    </a:lnTo>
                    <a:lnTo>
                      <a:pt x="1108" y="70"/>
                    </a:lnTo>
                    <a:lnTo>
                      <a:pt x="1123" y="76"/>
                    </a:lnTo>
                    <a:lnTo>
                      <a:pt x="1136" y="80"/>
                    </a:lnTo>
                    <a:lnTo>
                      <a:pt x="1150" y="86"/>
                    </a:lnTo>
                    <a:lnTo>
                      <a:pt x="1163" y="91"/>
                    </a:lnTo>
                    <a:lnTo>
                      <a:pt x="1178" y="99"/>
                    </a:lnTo>
                    <a:lnTo>
                      <a:pt x="1190" y="103"/>
                    </a:lnTo>
                    <a:lnTo>
                      <a:pt x="1205" y="108"/>
                    </a:lnTo>
                    <a:lnTo>
                      <a:pt x="1216" y="114"/>
                    </a:lnTo>
                    <a:lnTo>
                      <a:pt x="1231" y="120"/>
                    </a:lnTo>
                    <a:lnTo>
                      <a:pt x="1245" y="122"/>
                    </a:lnTo>
                    <a:lnTo>
                      <a:pt x="1260" y="125"/>
                    </a:lnTo>
                    <a:lnTo>
                      <a:pt x="1273" y="125"/>
                    </a:lnTo>
                    <a:lnTo>
                      <a:pt x="1290" y="127"/>
                    </a:lnTo>
                    <a:lnTo>
                      <a:pt x="1309" y="135"/>
                    </a:lnTo>
                    <a:lnTo>
                      <a:pt x="1330" y="144"/>
                    </a:lnTo>
                    <a:lnTo>
                      <a:pt x="1353" y="152"/>
                    </a:lnTo>
                    <a:lnTo>
                      <a:pt x="1376" y="160"/>
                    </a:lnTo>
                    <a:lnTo>
                      <a:pt x="1399" y="167"/>
                    </a:lnTo>
                    <a:lnTo>
                      <a:pt x="1422" y="175"/>
                    </a:lnTo>
                    <a:lnTo>
                      <a:pt x="1444" y="182"/>
                    </a:lnTo>
                    <a:lnTo>
                      <a:pt x="1469" y="192"/>
                    </a:lnTo>
                    <a:lnTo>
                      <a:pt x="1490" y="200"/>
                    </a:lnTo>
                    <a:lnTo>
                      <a:pt x="1513" y="209"/>
                    </a:lnTo>
                    <a:lnTo>
                      <a:pt x="1534" y="220"/>
                    </a:lnTo>
                    <a:lnTo>
                      <a:pt x="1555" y="234"/>
                    </a:lnTo>
                    <a:lnTo>
                      <a:pt x="1574" y="245"/>
                    </a:lnTo>
                    <a:lnTo>
                      <a:pt x="1593" y="262"/>
                    </a:lnTo>
                    <a:lnTo>
                      <a:pt x="1610" y="279"/>
                    </a:lnTo>
                    <a:lnTo>
                      <a:pt x="1627" y="300"/>
                    </a:lnTo>
                    <a:lnTo>
                      <a:pt x="1633" y="312"/>
                    </a:lnTo>
                    <a:lnTo>
                      <a:pt x="1638" y="323"/>
                    </a:lnTo>
                    <a:lnTo>
                      <a:pt x="1627" y="325"/>
                    </a:lnTo>
                    <a:lnTo>
                      <a:pt x="1617" y="327"/>
                    </a:lnTo>
                    <a:lnTo>
                      <a:pt x="1600" y="304"/>
                    </a:lnTo>
                    <a:lnTo>
                      <a:pt x="1583" y="285"/>
                    </a:lnTo>
                    <a:lnTo>
                      <a:pt x="1562" y="266"/>
                    </a:lnTo>
                    <a:lnTo>
                      <a:pt x="1543" y="253"/>
                    </a:lnTo>
                    <a:lnTo>
                      <a:pt x="1520" y="239"/>
                    </a:lnTo>
                    <a:lnTo>
                      <a:pt x="1498" y="228"/>
                    </a:lnTo>
                    <a:lnTo>
                      <a:pt x="1475" y="217"/>
                    </a:lnTo>
                    <a:lnTo>
                      <a:pt x="1452" y="209"/>
                    </a:lnTo>
                    <a:lnTo>
                      <a:pt x="1425" y="198"/>
                    </a:lnTo>
                    <a:lnTo>
                      <a:pt x="1402" y="190"/>
                    </a:lnTo>
                    <a:lnTo>
                      <a:pt x="1376" y="182"/>
                    </a:lnTo>
                    <a:lnTo>
                      <a:pt x="1353" y="177"/>
                    </a:lnTo>
                    <a:lnTo>
                      <a:pt x="1328" y="167"/>
                    </a:lnTo>
                    <a:lnTo>
                      <a:pt x="1306" y="160"/>
                    </a:lnTo>
                    <a:lnTo>
                      <a:pt x="1283" y="152"/>
                    </a:lnTo>
                    <a:lnTo>
                      <a:pt x="1262" y="144"/>
                    </a:lnTo>
                    <a:lnTo>
                      <a:pt x="1245" y="143"/>
                    </a:lnTo>
                    <a:lnTo>
                      <a:pt x="1228" y="141"/>
                    </a:lnTo>
                    <a:lnTo>
                      <a:pt x="1210" y="135"/>
                    </a:lnTo>
                    <a:lnTo>
                      <a:pt x="1193" y="131"/>
                    </a:lnTo>
                    <a:lnTo>
                      <a:pt x="1176" y="124"/>
                    </a:lnTo>
                    <a:lnTo>
                      <a:pt x="1161" y="118"/>
                    </a:lnTo>
                    <a:lnTo>
                      <a:pt x="1146" y="112"/>
                    </a:lnTo>
                    <a:lnTo>
                      <a:pt x="1131" y="106"/>
                    </a:lnTo>
                    <a:lnTo>
                      <a:pt x="1114" y="99"/>
                    </a:lnTo>
                    <a:lnTo>
                      <a:pt x="1098" y="91"/>
                    </a:lnTo>
                    <a:lnTo>
                      <a:pt x="1083" y="86"/>
                    </a:lnTo>
                    <a:lnTo>
                      <a:pt x="1068" y="82"/>
                    </a:lnTo>
                    <a:lnTo>
                      <a:pt x="1051" y="76"/>
                    </a:lnTo>
                    <a:lnTo>
                      <a:pt x="1036" y="74"/>
                    </a:lnTo>
                    <a:lnTo>
                      <a:pt x="1020" y="74"/>
                    </a:lnTo>
                    <a:lnTo>
                      <a:pt x="1005" y="76"/>
                    </a:lnTo>
                    <a:lnTo>
                      <a:pt x="967" y="78"/>
                    </a:lnTo>
                    <a:lnTo>
                      <a:pt x="933" y="80"/>
                    </a:lnTo>
                    <a:lnTo>
                      <a:pt x="899" y="78"/>
                    </a:lnTo>
                    <a:lnTo>
                      <a:pt x="865" y="76"/>
                    </a:lnTo>
                    <a:lnTo>
                      <a:pt x="830" y="70"/>
                    </a:lnTo>
                    <a:lnTo>
                      <a:pt x="796" y="65"/>
                    </a:lnTo>
                    <a:lnTo>
                      <a:pt x="764" y="59"/>
                    </a:lnTo>
                    <a:lnTo>
                      <a:pt x="731" y="53"/>
                    </a:lnTo>
                    <a:lnTo>
                      <a:pt x="697" y="46"/>
                    </a:lnTo>
                    <a:lnTo>
                      <a:pt x="663" y="40"/>
                    </a:lnTo>
                    <a:lnTo>
                      <a:pt x="629" y="34"/>
                    </a:lnTo>
                    <a:lnTo>
                      <a:pt x="595" y="32"/>
                    </a:lnTo>
                    <a:lnTo>
                      <a:pt x="558" y="29"/>
                    </a:lnTo>
                    <a:lnTo>
                      <a:pt x="526" y="29"/>
                    </a:lnTo>
                    <a:lnTo>
                      <a:pt x="490" y="30"/>
                    </a:lnTo>
                    <a:lnTo>
                      <a:pt x="454" y="38"/>
                    </a:lnTo>
                    <a:lnTo>
                      <a:pt x="433" y="40"/>
                    </a:lnTo>
                    <a:lnTo>
                      <a:pt x="414" y="44"/>
                    </a:lnTo>
                    <a:lnTo>
                      <a:pt x="395" y="46"/>
                    </a:lnTo>
                    <a:lnTo>
                      <a:pt x="376" y="51"/>
                    </a:lnTo>
                    <a:lnTo>
                      <a:pt x="355" y="53"/>
                    </a:lnTo>
                    <a:lnTo>
                      <a:pt x="338" y="57"/>
                    </a:lnTo>
                    <a:lnTo>
                      <a:pt x="317" y="61"/>
                    </a:lnTo>
                    <a:lnTo>
                      <a:pt x="300" y="67"/>
                    </a:lnTo>
                    <a:lnTo>
                      <a:pt x="279" y="68"/>
                    </a:lnTo>
                    <a:lnTo>
                      <a:pt x="260" y="72"/>
                    </a:lnTo>
                    <a:lnTo>
                      <a:pt x="241" y="76"/>
                    </a:lnTo>
                    <a:lnTo>
                      <a:pt x="222" y="80"/>
                    </a:lnTo>
                    <a:lnTo>
                      <a:pt x="201" y="82"/>
                    </a:lnTo>
                    <a:lnTo>
                      <a:pt x="184" y="84"/>
                    </a:lnTo>
                    <a:lnTo>
                      <a:pt x="163" y="86"/>
                    </a:lnTo>
                    <a:lnTo>
                      <a:pt x="146" y="89"/>
                    </a:lnTo>
                    <a:lnTo>
                      <a:pt x="127" y="89"/>
                    </a:lnTo>
                    <a:lnTo>
                      <a:pt x="110" y="93"/>
                    </a:lnTo>
                    <a:lnTo>
                      <a:pt x="93" y="97"/>
                    </a:lnTo>
                    <a:lnTo>
                      <a:pt x="76" y="103"/>
                    </a:lnTo>
                    <a:lnTo>
                      <a:pt x="58" y="105"/>
                    </a:lnTo>
                    <a:lnTo>
                      <a:pt x="41" y="106"/>
                    </a:lnTo>
                    <a:lnTo>
                      <a:pt x="24" y="106"/>
                    </a:lnTo>
                    <a:lnTo>
                      <a:pt x="9" y="105"/>
                    </a:lnTo>
                    <a:lnTo>
                      <a:pt x="0" y="101"/>
                    </a:lnTo>
                    <a:lnTo>
                      <a:pt x="0" y="97"/>
                    </a:lnTo>
                    <a:lnTo>
                      <a:pt x="1" y="93"/>
                    </a:lnTo>
                    <a:lnTo>
                      <a:pt x="7" y="91"/>
                    </a:lnTo>
                    <a:lnTo>
                      <a:pt x="22" y="84"/>
                    </a:lnTo>
                    <a:lnTo>
                      <a:pt x="32" y="82"/>
                    </a:lnTo>
                    <a:lnTo>
                      <a:pt x="32" y="8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39"/>
              <p:cNvSpPr>
                <a:spLocks/>
              </p:cNvSpPr>
              <p:nvPr/>
            </p:nvSpPr>
            <p:spPr bwMode="auto">
              <a:xfrm>
                <a:off x="2042485" y="905682"/>
                <a:ext cx="301818" cy="434438"/>
              </a:xfrm>
              <a:custGeom>
                <a:avLst/>
                <a:gdLst/>
                <a:ahLst/>
                <a:cxnLst>
                  <a:cxn ang="0">
                    <a:pos x="33" y="15"/>
                  </a:cxn>
                  <a:cxn ang="0">
                    <a:pos x="57" y="40"/>
                  </a:cxn>
                  <a:cxn ang="0">
                    <a:pos x="80" y="70"/>
                  </a:cxn>
                  <a:cxn ang="0">
                    <a:pos x="103" y="106"/>
                  </a:cxn>
                  <a:cxn ang="0">
                    <a:pos x="122" y="142"/>
                  </a:cxn>
                  <a:cxn ang="0">
                    <a:pos x="141" y="180"/>
                  </a:cxn>
                  <a:cxn ang="0">
                    <a:pos x="158" y="220"/>
                  </a:cxn>
                  <a:cxn ang="0">
                    <a:pos x="173" y="258"/>
                  </a:cxn>
                  <a:cxn ang="0">
                    <a:pos x="188" y="292"/>
                  </a:cxn>
                  <a:cxn ang="0">
                    <a:pos x="198" y="321"/>
                  </a:cxn>
                  <a:cxn ang="0">
                    <a:pos x="209" y="342"/>
                  </a:cxn>
                  <a:cxn ang="0">
                    <a:pos x="226" y="368"/>
                  </a:cxn>
                  <a:cxn ang="0">
                    <a:pos x="255" y="384"/>
                  </a:cxn>
                  <a:cxn ang="0">
                    <a:pos x="278" y="387"/>
                  </a:cxn>
                  <a:cxn ang="0">
                    <a:pos x="297" y="380"/>
                  </a:cxn>
                  <a:cxn ang="0">
                    <a:pos x="297" y="359"/>
                  </a:cxn>
                  <a:cxn ang="0">
                    <a:pos x="291" y="329"/>
                  </a:cxn>
                  <a:cxn ang="0">
                    <a:pos x="278" y="294"/>
                  </a:cxn>
                  <a:cxn ang="0">
                    <a:pos x="263" y="253"/>
                  </a:cxn>
                  <a:cxn ang="0">
                    <a:pos x="246" y="211"/>
                  </a:cxn>
                  <a:cxn ang="0">
                    <a:pos x="228" y="167"/>
                  </a:cxn>
                  <a:cxn ang="0">
                    <a:pos x="213" y="129"/>
                  </a:cxn>
                  <a:cxn ang="0">
                    <a:pos x="202" y="97"/>
                  </a:cxn>
                  <a:cxn ang="0">
                    <a:pos x="188" y="68"/>
                  </a:cxn>
                  <a:cxn ang="0">
                    <a:pos x="171" y="38"/>
                  </a:cxn>
                  <a:cxn ang="0">
                    <a:pos x="158" y="13"/>
                  </a:cxn>
                  <a:cxn ang="0">
                    <a:pos x="177" y="0"/>
                  </a:cxn>
                  <a:cxn ang="0">
                    <a:pos x="194" y="28"/>
                  </a:cxn>
                  <a:cxn ang="0">
                    <a:pos x="211" y="61"/>
                  </a:cxn>
                  <a:cxn ang="0">
                    <a:pos x="225" y="93"/>
                  </a:cxn>
                  <a:cxn ang="0">
                    <a:pos x="240" y="127"/>
                  </a:cxn>
                  <a:cxn ang="0">
                    <a:pos x="251" y="159"/>
                  </a:cxn>
                  <a:cxn ang="0">
                    <a:pos x="265" y="194"/>
                  </a:cxn>
                  <a:cxn ang="0">
                    <a:pos x="278" y="228"/>
                  </a:cxn>
                  <a:cxn ang="0">
                    <a:pos x="295" y="262"/>
                  </a:cxn>
                  <a:cxn ang="0">
                    <a:pos x="299" y="279"/>
                  </a:cxn>
                  <a:cxn ang="0">
                    <a:pos x="306" y="304"/>
                  </a:cxn>
                  <a:cxn ang="0">
                    <a:pos x="314" y="327"/>
                  </a:cxn>
                  <a:cxn ang="0">
                    <a:pos x="320" y="353"/>
                  </a:cxn>
                  <a:cxn ang="0">
                    <a:pos x="320" y="374"/>
                  </a:cxn>
                  <a:cxn ang="0">
                    <a:pos x="314" y="395"/>
                  </a:cxn>
                  <a:cxn ang="0">
                    <a:pos x="299" y="406"/>
                  </a:cxn>
                  <a:cxn ang="0">
                    <a:pos x="274" y="414"/>
                  </a:cxn>
                  <a:cxn ang="0">
                    <a:pos x="236" y="401"/>
                  </a:cxn>
                  <a:cxn ang="0">
                    <a:pos x="209" y="382"/>
                  </a:cxn>
                  <a:cxn ang="0">
                    <a:pos x="188" y="355"/>
                  </a:cxn>
                  <a:cxn ang="0">
                    <a:pos x="173" y="325"/>
                  </a:cxn>
                  <a:cxn ang="0">
                    <a:pos x="160" y="291"/>
                  </a:cxn>
                  <a:cxn ang="0">
                    <a:pos x="149" y="256"/>
                  </a:cxn>
                  <a:cxn ang="0">
                    <a:pos x="135" y="224"/>
                  </a:cxn>
                  <a:cxn ang="0">
                    <a:pos x="120" y="197"/>
                  </a:cxn>
                  <a:cxn ang="0">
                    <a:pos x="107" y="171"/>
                  </a:cxn>
                  <a:cxn ang="0">
                    <a:pos x="93" y="146"/>
                  </a:cxn>
                  <a:cxn ang="0">
                    <a:pos x="80" y="120"/>
                  </a:cxn>
                  <a:cxn ang="0">
                    <a:pos x="69" y="97"/>
                  </a:cxn>
                  <a:cxn ang="0">
                    <a:pos x="52" y="70"/>
                  </a:cxn>
                  <a:cxn ang="0">
                    <a:pos x="36" y="47"/>
                  </a:cxn>
                  <a:cxn ang="0">
                    <a:pos x="0" y="11"/>
                  </a:cxn>
                  <a:cxn ang="0">
                    <a:pos x="10" y="7"/>
                  </a:cxn>
                  <a:cxn ang="0">
                    <a:pos x="21" y="6"/>
                  </a:cxn>
                </a:cxnLst>
                <a:rect l="0" t="0" r="r" b="b"/>
                <a:pathLst>
                  <a:path w="320" h="414">
                    <a:moveTo>
                      <a:pt x="21" y="6"/>
                    </a:moveTo>
                    <a:lnTo>
                      <a:pt x="33" y="15"/>
                    </a:lnTo>
                    <a:lnTo>
                      <a:pt x="46" y="28"/>
                    </a:lnTo>
                    <a:lnTo>
                      <a:pt x="57" y="40"/>
                    </a:lnTo>
                    <a:lnTo>
                      <a:pt x="71" y="57"/>
                    </a:lnTo>
                    <a:lnTo>
                      <a:pt x="80" y="70"/>
                    </a:lnTo>
                    <a:lnTo>
                      <a:pt x="92" y="87"/>
                    </a:lnTo>
                    <a:lnTo>
                      <a:pt x="103" y="106"/>
                    </a:lnTo>
                    <a:lnTo>
                      <a:pt x="114" y="125"/>
                    </a:lnTo>
                    <a:lnTo>
                      <a:pt x="122" y="142"/>
                    </a:lnTo>
                    <a:lnTo>
                      <a:pt x="131" y="161"/>
                    </a:lnTo>
                    <a:lnTo>
                      <a:pt x="141" y="180"/>
                    </a:lnTo>
                    <a:lnTo>
                      <a:pt x="150" y="201"/>
                    </a:lnTo>
                    <a:lnTo>
                      <a:pt x="158" y="220"/>
                    </a:lnTo>
                    <a:lnTo>
                      <a:pt x="166" y="239"/>
                    </a:lnTo>
                    <a:lnTo>
                      <a:pt x="173" y="258"/>
                    </a:lnTo>
                    <a:lnTo>
                      <a:pt x="183" y="277"/>
                    </a:lnTo>
                    <a:lnTo>
                      <a:pt x="188" y="292"/>
                    </a:lnTo>
                    <a:lnTo>
                      <a:pt x="196" y="311"/>
                    </a:lnTo>
                    <a:lnTo>
                      <a:pt x="198" y="321"/>
                    </a:lnTo>
                    <a:lnTo>
                      <a:pt x="204" y="332"/>
                    </a:lnTo>
                    <a:lnTo>
                      <a:pt x="209" y="342"/>
                    </a:lnTo>
                    <a:lnTo>
                      <a:pt x="215" y="353"/>
                    </a:lnTo>
                    <a:lnTo>
                      <a:pt x="226" y="368"/>
                    </a:lnTo>
                    <a:lnTo>
                      <a:pt x="246" y="382"/>
                    </a:lnTo>
                    <a:lnTo>
                      <a:pt x="255" y="384"/>
                    </a:lnTo>
                    <a:lnTo>
                      <a:pt x="266" y="387"/>
                    </a:lnTo>
                    <a:lnTo>
                      <a:pt x="278" y="387"/>
                    </a:lnTo>
                    <a:lnTo>
                      <a:pt x="295" y="387"/>
                    </a:lnTo>
                    <a:lnTo>
                      <a:pt x="297" y="380"/>
                    </a:lnTo>
                    <a:lnTo>
                      <a:pt x="299" y="372"/>
                    </a:lnTo>
                    <a:lnTo>
                      <a:pt x="297" y="359"/>
                    </a:lnTo>
                    <a:lnTo>
                      <a:pt x="297" y="346"/>
                    </a:lnTo>
                    <a:lnTo>
                      <a:pt x="291" y="329"/>
                    </a:lnTo>
                    <a:lnTo>
                      <a:pt x="285" y="313"/>
                    </a:lnTo>
                    <a:lnTo>
                      <a:pt x="278" y="294"/>
                    </a:lnTo>
                    <a:lnTo>
                      <a:pt x="272" y="275"/>
                    </a:lnTo>
                    <a:lnTo>
                      <a:pt x="263" y="253"/>
                    </a:lnTo>
                    <a:lnTo>
                      <a:pt x="255" y="232"/>
                    </a:lnTo>
                    <a:lnTo>
                      <a:pt x="246" y="211"/>
                    </a:lnTo>
                    <a:lnTo>
                      <a:pt x="238" y="190"/>
                    </a:lnTo>
                    <a:lnTo>
                      <a:pt x="228" y="167"/>
                    </a:lnTo>
                    <a:lnTo>
                      <a:pt x="221" y="148"/>
                    </a:lnTo>
                    <a:lnTo>
                      <a:pt x="213" y="129"/>
                    </a:lnTo>
                    <a:lnTo>
                      <a:pt x="209" y="112"/>
                    </a:lnTo>
                    <a:lnTo>
                      <a:pt x="202" y="97"/>
                    </a:lnTo>
                    <a:lnTo>
                      <a:pt x="196" y="83"/>
                    </a:lnTo>
                    <a:lnTo>
                      <a:pt x="188" y="68"/>
                    </a:lnTo>
                    <a:lnTo>
                      <a:pt x="181" y="53"/>
                    </a:lnTo>
                    <a:lnTo>
                      <a:pt x="171" y="38"/>
                    </a:lnTo>
                    <a:lnTo>
                      <a:pt x="166" y="25"/>
                    </a:lnTo>
                    <a:lnTo>
                      <a:pt x="158" y="13"/>
                    </a:lnTo>
                    <a:lnTo>
                      <a:pt x="154" y="4"/>
                    </a:lnTo>
                    <a:lnTo>
                      <a:pt x="177" y="0"/>
                    </a:lnTo>
                    <a:lnTo>
                      <a:pt x="185" y="13"/>
                    </a:lnTo>
                    <a:lnTo>
                      <a:pt x="194" y="28"/>
                    </a:lnTo>
                    <a:lnTo>
                      <a:pt x="202" y="44"/>
                    </a:lnTo>
                    <a:lnTo>
                      <a:pt x="211" y="61"/>
                    </a:lnTo>
                    <a:lnTo>
                      <a:pt x="217" y="76"/>
                    </a:lnTo>
                    <a:lnTo>
                      <a:pt x="225" y="93"/>
                    </a:lnTo>
                    <a:lnTo>
                      <a:pt x="232" y="110"/>
                    </a:lnTo>
                    <a:lnTo>
                      <a:pt x="240" y="127"/>
                    </a:lnTo>
                    <a:lnTo>
                      <a:pt x="246" y="142"/>
                    </a:lnTo>
                    <a:lnTo>
                      <a:pt x="251" y="159"/>
                    </a:lnTo>
                    <a:lnTo>
                      <a:pt x="257" y="177"/>
                    </a:lnTo>
                    <a:lnTo>
                      <a:pt x="265" y="194"/>
                    </a:lnTo>
                    <a:lnTo>
                      <a:pt x="270" y="211"/>
                    </a:lnTo>
                    <a:lnTo>
                      <a:pt x="278" y="228"/>
                    </a:lnTo>
                    <a:lnTo>
                      <a:pt x="285" y="245"/>
                    </a:lnTo>
                    <a:lnTo>
                      <a:pt x="295" y="262"/>
                    </a:lnTo>
                    <a:lnTo>
                      <a:pt x="295" y="270"/>
                    </a:lnTo>
                    <a:lnTo>
                      <a:pt x="299" y="279"/>
                    </a:lnTo>
                    <a:lnTo>
                      <a:pt x="303" y="291"/>
                    </a:lnTo>
                    <a:lnTo>
                      <a:pt x="306" y="304"/>
                    </a:lnTo>
                    <a:lnTo>
                      <a:pt x="310" y="315"/>
                    </a:lnTo>
                    <a:lnTo>
                      <a:pt x="314" y="327"/>
                    </a:lnTo>
                    <a:lnTo>
                      <a:pt x="316" y="340"/>
                    </a:lnTo>
                    <a:lnTo>
                      <a:pt x="320" y="353"/>
                    </a:lnTo>
                    <a:lnTo>
                      <a:pt x="320" y="363"/>
                    </a:lnTo>
                    <a:lnTo>
                      <a:pt x="320" y="374"/>
                    </a:lnTo>
                    <a:lnTo>
                      <a:pt x="316" y="384"/>
                    </a:lnTo>
                    <a:lnTo>
                      <a:pt x="314" y="395"/>
                    </a:lnTo>
                    <a:lnTo>
                      <a:pt x="306" y="401"/>
                    </a:lnTo>
                    <a:lnTo>
                      <a:pt x="299" y="406"/>
                    </a:lnTo>
                    <a:lnTo>
                      <a:pt x="285" y="410"/>
                    </a:lnTo>
                    <a:lnTo>
                      <a:pt x="274" y="414"/>
                    </a:lnTo>
                    <a:lnTo>
                      <a:pt x="253" y="406"/>
                    </a:lnTo>
                    <a:lnTo>
                      <a:pt x="236" y="401"/>
                    </a:lnTo>
                    <a:lnTo>
                      <a:pt x="221" y="391"/>
                    </a:lnTo>
                    <a:lnTo>
                      <a:pt x="209" y="382"/>
                    </a:lnTo>
                    <a:lnTo>
                      <a:pt x="198" y="368"/>
                    </a:lnTo>
                    <a:lnTo>
                      <a:pt x="188" y="355"/>
                    </a:lnTo>
                    <a:lnTo>
                      <a:pt x="179" y="340"/>
                    </a:lnTo>
                    <a:lnTo>
                      <a:pt x="173" y="325"/>
                    </a:lnTo>
                    <a:lnTo>
                      <a:pt x="166" y="308"/>
                    </a:lnTo>
                    <a:lnTo>
                      <a:pt x="160" y="291"/>
                    </a:lnTo>
                    <a:lnTo>
                      <a:pt x="154" y="273"/>
                    </a:lnTo>
                    <a:lnTo>
                      <a:pt x="149" y="256"/>
                    </a:lnTo>
                    <a:lnTo>
                      <a:pt x="141" y="239"/>
                    </a:lnTo>
                    <a:lnTo>
                      <a:pt x="135" y="224"/>
                    </a:lnTo>
                    <a:lnTo>
                      <a:pt x="128" y="209"/>
                    </a:lnTo>
                    <a:lnTo>
                      <a:pt x="120" y="197"/>
                    </a:lnTo>
                    <a:lnTo>
                      <a:pt x="112" y="184"/>
                    </a:lnTo>
                    <a:lnTo>
                      <a:pt x="107" y="171"/>
                    </a:lnTo>
                    <a:lnTo>
                      <a:pt x="99" y="158"/>
                    </a:lnTo>
                    <a:lnTo>
                      <a:pt x="93" y="146"/>
                    </a:lnTo>
                    <a:lnTo>
                      <a:pt x="86" y="133"/>
                    </a:lnTo>
                    <a:lnTo>
                      <a:pt x="80" y="120"/>
                    </a:lnTo>
                    <a:lnTo>
                      <a:pt x="74" y="108"/>
                    </a:lnTo>
                    <a:lnTo>
                      <a:pt x="69" y="97"/>
                    </a:lnTo>
                    <a:lnTo>
                      <a:pt x="59" y="83"/>
                    </a:lnTo>
                    <a:lnTo>
                      <a:pt x="52" y="70"/>
                    </a:lnTo>
                    <a:lnTo>
                      <a:pt x="44" y="59"/>
                    </a:lnTo>
                    <a:lnTo>
                      <a:pt x="36" y="47"/>
                    </a:lnTo>
                    <a:lnTo>
                      <a:pt x="19" y="26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10" y="7"/>
                    </a:lnTo>
                    <a:lnTo>
                      <a:pt x="17" y="6"/>
                    </a:lnTo>
                    <a:lnTo>
                      <a:pt x="21" y="6"/>
                    </a:lnTo>
                    <a:lnTo>
                      <a:pt x="21" y="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40"/>
              <p:cNvSpPr>
                <a:spLocks/>
              </p:cNvSpPr>
              <p:nvPr/>
            </p:nvSpPr>
            <p:spPr bwMode="auto">
              <a:xfrm>
                <a:off x="1941880" y="911978"/>
                <a:ext cx="305614" cy="430240"/>
              </a:xfrm>
              <a:custGeom>
                <a:avLst/>
                <a:gdLst/>
                <a:ahLst/>
                <a:cxnLst>
                  <a:cxn ang="0">
                    <a:pos x="34" y="13"/>
                  </a:cxn>
                  <a:cxn ang="0">
                    <a:pos x="68" y="49"/>
                  </a:cxn>
                  <a:cxn ang="0">
                    <a:pos x="102" y="89"/>
                  </a:cxn>
                  <a:cxn ang="0">
                    <a:pos x="127" y="119"/>
                  </a:cxn>
                  <a:cxn ang="0">
                    <a:pos x="144" y="140"/>
                  </a:cxn>
                  <a:cxn ang="0">
                    <a:pos x="165" y="163"/>
                  </a:cxn>
                  <a:cxn ang="0">
                    <a:pos x="180" y="190"/>
                  </a:cxn>
                  <a:cxn ang="0">
                    <a:pos x="194" y="218"/>
                  </a:cxn>
                  <a:cxn ang="0">
                    <a:pos x="203" y="247"/>
                  </a:cxn>
                  <a:cxn ang="0">
                    <a:pos x="211" y="279"/>
                  </a:cxn>
                  <a:cxn ang="0">
                    <a:pos x="220" y="309"/>
                  </a:cxn>
                  <a:cxn ang="0">
                    <a:pos x="232" y="338"/>
                  </a:cxn>
                  <a:cxn ang="0">
                    <a:pos x="249" y="366"/>
                  </a:cxn>
                  <a:cxn ang="0">
                    <a:pos x="277" y="383"/>
                  </a:cxn>
                  <a:cxn ang="0">
                    <a:pos x="298" y="362"/>
                  </a:cxn>
                  <a:cxn ang="0">
                    <a:pos x="313" y="362"/>
                  </a:cxn>
                  <a:cxn ang="0">
                    <a:pos x="310" y="391"/>
                  </a:cxn>
                  <a:cxn ang="0">
                    <a:pos x="283" y="408"/>
                  </a:cxn>
                  <a:cxn ang="0">
                    <a:pos x="253" y="404"/>
                  </a:cxn>
                  <a:cxn ang="0">
                    <a:pos x="226" y="381"/>
                  </a:cxn>
                  <a:cxn ang="0">
                    <a:pos x="213" y="347"/>
                  </a:cxn>
                  <a:cxn ang="0">
                    <a:pos x="201" y="313"/>
                  </a:cxn>
                  <a:cxn ang="0">
                    <a:pos x="188" y="279"/>
                  </a:cxn>
                  <a:cxn ang="0">
                    <a:pos x="177" y="247"/>
                  </a:cxn>
                  <a:cxn ang="0">
                    <a:pos x="161" y="214"/>
                  </a:cxn>
                  <a:cxn ang="0">
                    <a:pos x="144" y="184"/>
                  </a:cxn>
                  <a:cxn ang="0">
                    <a:pos x="125" y="153"/>
                  </a:cxn>
                  <a:cxn ang="0">
                    <a:pos x="104" y="125"/>
                  </a:cxn>
                  <a:cxn ang="0">
                    <a:pos x="78" y="100"/>
                  </a:cxn>
                  <a:cxn ang="0">
                    <a:pos x="51" y="74"/>
                  </a:cxn>
                  <a:cxn ang="0">
                    <a:pos x="26" y="45"/>
                  </a:cxn>
                  <a:cxn ang="0">
                    <a:pos x="5" y="15"/>
                  </a:cxn>
                  <a:cxn ang="0">
                    <a:pos x="2" y="1"/>
                  </a:cxn>
                  <a:cxn ang="0">
                    <a:pos x="13" y="0"/>
                  </a:cxn>
                  <a:cxn ang="0">
                    <a:pos x="17" y="0"/>
                  </a:cxn>
                </a:cxnLst>
                <a:rect l="0" t="0" r="r" b="b"/>
                <a:pathLst>
                  <a:path w="321" h="410">
                    <a:moveTo>
                      <a:pt x="17" y="0"/>
                    </a:moveTo>
                    <a:lnTo>
                      <a:pt x="34" y="13"/>
                    </a:lnTo>
                    <a:lnTo>
                      <a:pt x="51" y="32"/>
                    </a:lnTo>
                    <a:lnTo>
                      <a:pt x="68" y="49"/>
                    </a:lnTo>
                    <a:lnTo>
                      <a:pt x="87" y="70"/>
                    </a:lnTo>
                    <a:lnTo>
                      <a:pt x="102" y="89"/>
                    </a:lnTo>
                    <a:lnTo>
                      <a:pt x="119" y="110"/>
                    </a:lnTo>
                    <a:lnTo>
                      <a:pt x="127" y="119"/>
                    </a:lnTo>
                    <a:lnTo>
                      <a:pt x="137" y="131"/>
                    </a:lnTo>
                    <a:lnTo>
                      <a:pt x="144" y="140"/>
                    </a:lnTo>
                    <a:lnTo>
                      <a:pt x="156" y="152"/>
                    </a:lnTo>
                    <a:lnTo>
                      <a:pt x="165" y="163"/>
                    </a:lnTo>
                    <a:lnTo>
                      <a:pt x="175" y="176"/>
                    </a:lnTo>
                    <a:lnTo>
                      <a:pt x="180" y="190"/>
                    </a:lnTo>
                    <a:lnTo>
                      <a:pt x="188" y="205"/>
                    </a:lnTo>
                    <a:lnTo>
                      <a:pt x="194" y="218"/>
                    </a:lnTo>
                    <a:lnTo>
                      <a:pt x="199" y="233"/>
                    </a:lnTo>
                    <a:lnTo>
                      <a:pt x="203" y="247"/>
                    </a:lnTo>
                    <a:lnTo>
                      <a:pt x="209" y="264"/>
                    </a:lnTo>
                    <a:lnTo>
                      <a:pt x="211" y="279"/>
                    </a:lnTo>
                    <a:lnTo>
                      <a:pt x="215" y="294"/>
                    </a:lnTo>
                    <a:lnTo>
                      <a:pt x="220" y="309"/>
                    </a:lnTo>
                    <a:lnTo>
                      <a:pt x="226" y="324"/>
                    </a:lnTo>
                    <a:lnTo>
                      <a:pt x="232" y="338"/>
                    </a:lnTo>
                    <a:lnTo>
                      <a:pt x="239" y="353"/>
                    </a:lnTo>
                    <a:lnTo>
                      <a:pt x="249" y="366"/>
                    </a:lnTo>
                    <a:lnTo>
                      <a:pt x="262" y="381"/>
                    </a:lnTo>
                    <a:lnTo>
                      <a:pt x="277" y="383"/>
                    </a:lnTo>
                    <a:lnTo>
                      <a:pt x="291" y="376"/>
                    </a:lnTo>
                    <a:lnTo>
                      <a:pt x="298" y="362"/>
                    </a:lnTo>
                    <a:lnTo>
                      <a:pt x="304" y="351"/>
                    </a:lnTo>
                    <a:lnTo>
                      <a:pt x="313" y="362"/>
                    </a:lnTo>
                    <a:lnTo>
                      <a:pt x="321" y="374"/>
                    </a:lnTo>
                    <a:lnTo>
                      <a:pt x="310" y="391"/>
                    </a:lnTo>
                    <a:lnTo>
                      <a:pt x="298" y="402"/>
                    </a:lnTo>
                    <a:lnTo>
                      <a:pt x="283" y="408"/>
                    </a:lnTo>
                    <a:lnTo>
                      <a:pt x="270" y="410"/>
                    </a:lnTo>
                    <a:lnTo>
                      <a:pt x="253" y="404"/>
                    </a:lnTo>
                    <a:lnTo>
                      <a:pt x="239" y="395"/>
                    </a:lnTo>
                    <a:lnTo>
                      <a:pt x="226" y="381"/>
                    </a:lnTo>
                    <a:lnTo>
                      <a:pt x="218" y="364"/>
                    </a:lnTo>
                    <a:lnTo>
                      <a:pt x="213" y="347"/>
                    </a:lnTo>
                    <a:lnTo>
                      <a:pt x="207" y="330"/>
                    </a:lnTo>
                    <a:lnTo>
                      <a:pt x="201" y="313"/>
                    </a:lnTo>
                    <a:lnTo>
                      <a:pt x="196" y="296"/>
                    </a:lnTo>
                    <a:lnTo>
                      <a:pt x="188" y="279"/>
                    </a:lnTo>
                    <a:lnTo>
                      <a:pt x="182" y="262"/>
                    </a:lnTo>
                    <a:lnTo>
                      <a:pt x="177" y="247"/>
                    </a:lnTo>
                    <a:lnTo>
                      <a:pt x="171" y="231"/>
                    </a:lnTo>
                    <a:lnTo>
                      <a:pt x="161" y="214"/>
                    </a:lnTo>
                    <a:lnTo>
                      <a:pt x="154" y="199"/>
                    </a:lnTo>
                    <a:lnTo>
                      <a:pt x="144" y="184"/>
                    </a:lnTo>
                    <a:lnTo>
                      <a:pt x="137" y="169"/>
                    </a:lnTo>
                    <a:lnTo>
                      <a:pt x="125" y="153"/>
                    </a:lnTo>
                    <a:lnTo>
                      <a:pt x="116" y="140"/>
                    </a:lnTo>
                    <a:lnTo>
                      <a:pt x="104" y="125"/>
                    </a:lnTo>
                    <a:lnTo>
                      <a:pt x="93" y="114"/>
                    </a:lnTo>
                    <a:lnTo>
                      <a:pt x="78" y="100"/>
                    </a:lnTo>
                    <a:lnTo>
                      <a:pt x="66" y="87"/>
                    </a:lnTo>
                    <a:lnTo>
                      <a:pt x="51" y="74"/>
                    </a:lnTo>
                    <a:lnTo>
                      <a:pt x="40" y="60"/>
                    </a:lnTo>
                    <a:lnTo>
                      <a:pt x="26" y="45"/>
                    </a:lnTo>
                    <a:lnTo>
                      <a:pt x="15" y="30"/>
                    </a:lnTo>
                    <a:lnTo>
                      <a:pt x="5" y="1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1"/>
              <p:cNvSpPr>
                <a:spLocks/>
              </p:cNvSpPr>
              <p:nvPr/>
            </p:nvSpPr>
            <p:spPr bwMode="auto">
              <a:xfrm>
                <a:off x="643497" y="744079"/>
                <a:ext cx="499233" cy="220367"/>
              </a:xfrm>
              <a:custGeom>
                <a:avLst/>
                <a:gdLst/>
                <a:ahLst/>
                <a:cxnLst>
                  <a:cxn ang="0">
                    <a:pos x="487" y="0"/>
                  </a:cxn>
                  <a:cxn ang="0">
                    <a:pos x="496" y="0"/>
                  </a:cxn>
                  <a:cxn ang="0">
                    <a:pos x="508" y="0"/>
                  </a:cxn>
                  <a:cxn ang="0">
                    <a:pos x="519" y="0"/>
                  </a:cxn>
                  <a:cxn ang="0">
                    <a:pos x="527" y="6"/>
                  </a:cxn>
                  <a:cxn ang="0">
                    <a:pos x="502" y="17"/>
                  </a:cxn>
                  <a:cxn ang="0">
                    <a:pos x="479" y="30"/>
                  </a:cxn>
                  <a:cxn ang="0">
                    <a:pos x="458" y="44"/>
                  </a:cxn>
                  <a:cxn ang="0">
                    <a:pos x="433" y="57"/>
                  </a:cxn>
                  <a:cxn ang="0">
                    <a:pos x="411" y="70"/>
                  </a:cxn>
                  <a:cxn ang="0">
                    <a:pos x="388" y="83"/>
                  </a:cxn>
                  <a:cxn ang="0">
                    <a:pos x="363" y="97"/>
                  </a:cxn>
                  <a:cxn ang="0">
                    <a:pos x="340" y="110"/>
                  </a:cxn>
                  <a:cxn ang="0">
                    <a:pos x="314" y="121"/>
                  </a:cxn>
                  <a:cxn ang="0">
                    <a:pos x="289" y="133"/>
                  </a:cxn>
                  <a:cxn ang="0">
                    <a:pos x="264" y="144"/>
                  </a:cxn>
                  <a:cxn ang="0">
                    <a:pos x="240" y="156"/>
                  </a:cxn>
                  <a:cxn ang="0">
                    <a:pos x="213" y="165"/>
                  </a:cxn>
                  <a:cxn ang="0">
                    <a:pos x="190" y="175"/>
                  </a:cxn>
                  <a:cxn ang="0">
                    <a:pos x="163" y="182"/>
                  </a:cxn>
                  <a:cxn ang="0">
                    <a:pos x="141" y="192"/>
                  </a:cxn>
                  <a:cxn ang="0">
                    <a:pos x="125" y="194"/>
                  </a:cxn>
                  <a:cxn ang="0">
                    <a:pos x="112" y="198"/>
                  </a:cxn>
                  <a:cxn ang="0">
                    <a:pos x="97" y="199"/>
                  </a:cxn>
                  <a:cxn ang="0">
                    <a:pos x="84" y="203"/>
                  </a:cxn>
                  <a:cxn ang="0">
                    <a:pos x="68" y="203"/>
                  </a:cxn>
                  <a:cxn ang="0">
                    <a:pos x="55" y="205"/>
                  </a:cxn>
                  <a:cxn ang="0">
                    <a:pos x="42" y="207"/>
                  </a:cxn>
                  <a:cxn ang="0">
                    <a:pos x="30" y="211"/>
                  </a:cxn>
                  <a:cxn ang="0">
                    <a:pos x="19" y="211"/>
                  </a:cxn>
                  <a:cxn ang="0">
                    <a:pos x="9" y="211"/>
                  </a:cxn>
                  <a:cxn ang="0">
                    <a:pos x="0" y="199"/>
                  </a:cxn>
                  <a:cxn ang="0">
                    <a:pos x="6" y="192"/>
                  </a:cxn>
                  <a:cxn ang="0">
                    <a:pos x="11" y="188"/>
                  </a:cxn>
                  <a:cxn ang="0">
                    <a:pos x="21" y="186"/>
                  </a:cxn>
                  <a:cxn ang="0">
                    <a:pos x="30" y="182"/>
                  </a:cxn>
                  <a:cxn ang="0">
                    <a:pos x="44" y="182"/>
                  </a:cxn>
                  <a:cxn ang="0">
                    <a:pos x="55" y="180"/>
                  </a:cxn>
                  <a:cxn ang="0">
                    <a:pos x="70" y="179"/>
                  </a:cxn>
                  <a:cxn ang="0">
                    <a:pos x="82" y="177"/>
                  </a:cxn>
                  <a:cxn ang="0">
                    <a:pos x="97" y="175"/>
                  </a:cxn>
                  <a:cxn ang="0">
                    <a:pos x="108" y="173"/>
                  </a:cxn>
                  <a:cxn ang="0">
                    <a:pos x="120" y="171"/>
                  </a:cxn>
                  <a:cxn ang="0">
                    <a:pos x="129" y="169"/>
                  </a:cxn>
                  <a:cxn ang="0">
                    <a:pos x="141" y="169"/>
                  </a:cxn>
                  <a:cxn ang="0">
                    <a:pos x="162" y="160"/>
                  </a:cxn>
                  <a:cxn ang="0">
                    <a:pos x="184" y="150"/>
                  </a:cxn>
                  <a:cxn ang="0">
                    <a:pos x="205" y="140"/>
                  </a:cxn>
                  <a:cxn ang="0">
                    <a:pos x="228" y="131"/>
                  </a:cxn>
                  <a:cxn ang="0">
                    <a:pos x="249" y="120"/>
                  </a:cxn>
                  <a:cxn ang="0">
                    <a:pos x="272" y="110"/>
                  </a:cxn>
                  <a:cxn ang="0">
                    <a:pos x="293" y="101"/>
                  </a:cxn>
                  <a:cxn ang="0">
                    <a:pos x="316" y="91"/>
                  </a:cxn>
                  <a:cxn ang="0">
                    <a:pos x="336" y="80"/>
                  </a:cxn>
                  <a:cxn ang="0">
                    <a:pos x="357" y="68"/>
                  </a:cxn>
                  <a:cxn ang="0">
                    <a:pos x="378" y="57"/>
                  </a:cxn>
                  <a:cxn ang="0">
                    <a:pos x="401" y="45"/>
                  </a:cxn>
                  <a:cxn ang="0">
                    <a:pos x="422" y="34"/>
                  </a:cxn>
                  <a:cxn ang="0">
                    <a:pos x="443" y="23"/>
                  </a:cxn>
                  <a:cxn ang="0">
                    <a:pos x="464" y="11"/>
                  </a:cxn>
                  <a:cxn ang="0">
                    <a:pos x="487" y="0"/>
                  </a:cxn>
                  <a:cxn ang="0">
                    <a:pos x="487" y="0"/>
                  </a:cxn>
                </a:cxnLst>
                <a:rect l="0" t="0" r="r" b="b"/>
                <a:pathLst>
                  <a:path w="527" h="211">
                    <a:moveTo>
                      <a:pt x="487" y="0"/>
                    </a:moveTo>
                    <a:lnTo>
                      <a:pt x="496" y="0"/>
                    </a:lnTo>
                    <a:lnTo>
                      <a:pt x="508" y="0"/>
                    </a:lnTo>
                    <a:lnTo>
                      <a:pt x="519" y="0"/>
                    </a:lnTo>
                    <a:lnTo>
                      <a:pt x="527" y="6"/>
                    </a:lnTo>
                    <a:lnTo>
                      <a:pt x="502" y="17"/>
                    </a:lnTo>
                    <a:lnTo>
                      <a:pt x="479" y="30"/>
                    </a:lnTo>
                    <a:lnTo>
                      <a:pt x="458" y="44"/>
                    </a:lnTo>
                    <a:lnTo>
                      <a:pt x="433" y="57"/>
                    </a:lnTo>
                    <a:lnTo>
                      <a:pt x="411" y="70"/>
                    </a:lnTo>
                    <a:lnTo>
                      <a:pt x="388" y="83"/>
                    </a:lnTo>
                    <a:lnTo>
                      <a:pt x="363" y="97"/>
                    </a:lnTo>
                    <a:lnTo>
                      <a:pt x="340" y="110"/>
                    </a:lnTo>
                    <a:lnTo>
                      <a:pt x="314" y="121"/>
                    </a:lnTo>
                    <a:lnTo>
                      <a:pt x="289" y="133"/>
                    </a:lnTo>
                    <a:lnTo>
                      <a:pt x="264" y="144"/>
                    </a:lnTo>
                    <a:lnTo>
                      <a:pt x="240" y="156"/>
                    </a:lnTo>
                    <a:lnTo>
                      <a:pt x="213" y="165"/>
                    </a:lnTo>
                    <a:lnTo>
                      <a:pt x="190" y="175"/>
                    </a:lnTo>
                    <a:lnTo>
                      <a:pt x="163" y="182"/>
                    </a:lnTo>
                    <a:lnTo>
                      <a:pt x="141" y="192"/>
                    </a:lnTo>
                    <a:lnTo>
                      <a:pt x="125" y="194"/>
                    </a:lnTo>
                    <a:lnTo>
                      <a:pt x="112" y="198"/>
                    </a:lnTo>
                    <a:lnTo>
                      <a:pt x="97" y="199"/>
                    </a:lnTo>
                    <a:lnTo>
                      <a:pt x="84" y="203"/>
                    </a:lnTo>
                    <a:lnTo>
                      <a:pt x="68" y="203"/>
                    </a:lnTo>
                    <a:lnTo>
                      <a:pt x="55" y="205"/>
                    </a:lnTo>
                    <a:lnTo>
                      <a:pt x="42" y="207"/>
                    </a:lnTo>
                    <a:lnTo>
                      <a:pt x="30" y="211"/>
                    </a:lnTo>
                    <a:lnTo>
                      <a:pt x="19" y="211"/>
                    </a:lnTo>
                    <a:lnTo>
                      <a:pt x="9" y="211"/>
                    </a:lnTo>
                    <a:lnTo>
                      <a:pt x="0" y="199"/>
                    </a:lnTo>
                    <a:lnTo>
                      <a:pt x="6" y="192"/>
                    </a:lnTo>
                    <a:lnTo>
                      <a:pt x="11" y="188"/>
                    </a:lnTo>
                    <a:lnTo>
                      <a:pt x="21" y="186"/>
                    </a:lnTo>
                    <a:lnTo>
                      <a:pt x="30" y="182"/>
                    </a:lnTo>
                    <a:lnTo>
                      <a:pt x="44" y="182"/>
                    </a:lnTo>
                    <a:lnTo>
                      <a:pt x="55" y="180"/>
                    </a:lnTo>
                    <a:lnTo>
                      <a:pt x="70" y="179"/>
                    </a:lnTo>
                    <a:lnTo>
                      <a:pt x="82" y="177"/>
                    </a:lnTo>
                    <a:lnTo>
                      <a:pt x="97" y="175"/>
                    </a:lnTo>
                    <a:lnTo>
                      <a:pt x="108" y="173"/>
                    </a:lnTo>
                    <a:lnTo>
                      <a:pt x="120" y="171"/>
                    </a:lnTo>
                    <a:lnTo>
                      <a:pt x="129" y="169"/>
                    </a:lnTo>
                    <a:lnTo>
                      <a:pt x="141" y="169"/>
                    </a:lnTo>
                    <a:lnTo>
                      <a:pt x="162" y="160"/>
                    </a:lnTo>
                    <a:lnTo>
                      <a:pt x="184" y="150"/>
                    </a:lnTo>
                    <a:lnTo>
                      <a:pt x="205" y="140"/>
                    </a:lnTo>
                    <a:lnTo>
                      <a:pt x="228" y="131"/>
                    </a:lnTo>
                    <a:lnTo>
                      <a:pt x="249" y="120"/>
                    </a:lnTo>
                    <a:lnTo>
                      <a:pt x="272" y="110"/>
                    </a:lnTo>
                    <a:lnTo>
                      <a:pt x="293" y="101"/>
                    </a:lnTo>
                    <a:lnTo>
                      <a:pt x="316" y="91"/>
                    </a:lnTo>
                    <a:lnTo>
                      <a:pt x="336" y="80"/>
                    </a:lnTo>
                    <a:lnTo>
                      <a:pt x="357" y="68"/>
                    </a:lnTo>
                    <a:lnTo>
                      <a:pt x="378" y="57"/>
                    </a:lnTo>
                    <a:lnTo>
                      <a:pt x="401" y="45"/>
                    </a:lnTo>
                    <a:lnTo>
                      <a:pt x="422" y="34"/>
                    </a:lnTo>
                    <a:lnTo>
                      <a:pt x="443" y="23"/>
                    </a:lnTo>
                    <a:lnTo>
                      <a:pt x="464" y="11"/>
                    </a:lnTo>
                    <a:lnTo>
                      <a:pt x="487" y="0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77"/>
              <p:cNvSpPr>
                <a:spLocks/>
              </p:cNvSpPr>
              <p:nvPr/>
            </p:nvSpPr>
            <p:spPr bwMode="auto">
              <a:xfrm>
                <a:off x="1763447" y="861608"/>
                <a:ext cx="93013" cy="79752"/>
              </a:xfrm>
              <a:custGeom>
                <a:avLst/>
                <a:gdLst/>
                <a:ahLst/>
                <a:cxnLst>
                  <a:cxn ang="0">
                    <a:pos x="81" y="76"/>
                  </a:cxn>
                  <a:cxn ang="0">
                    <a:pos x="95" y="68"/>
                  </a:cxn>
                  <a:cxn ang="0">
                    <a:pos x="96" y="63"/>
                  </a:cxn>
                  <a:cxn ang="0">
                    <a:pos x="89" y="55"/>
                  </a:cxn>
                  <a:cxn ang="0">
                    <a:pos x="77" y="49"/>
                  </a:cxn>
                  <a:cxn ang="0">
                    <a:pos x="62" y="42"/>
                  </a:cxn>
                  <a:cxn ang="0">
                    <a:pos x="47" y="34"/>
                  </a:cxn>
                  <a:cxn ang="0">
                    <a:pos x="34" y="25"/>
                  </a:cxn>
                  <a:cxn ang="0">
                    <a:pos x="28" y="17"/>
                  </a:cxn>
                  <a:cxn ang="0">
                    <a:pos x="19" y="4"/>
                  </a:cxn>
                  <a:cxn ang="0">
                    <a:pos x="9" y="0"/>
                  </a:cxn>
                  <a:cxn ang="0">
                    <a:pos x="0" y="4"/>
                  </a:cxn>
                  <a:cxn ang="0">
                    <a:pos x="1" y="19"/>
                  </a:cxn>
                  <a:cxn ang="0">
                    <a:pos x="5" y="28"/>
                  </a:cxn>
                  <a:cxn ang="0">
                    <a:pos x="13" y="40"/>
                  </a:cxn>
                  <a:cxn ang="0">
                    <a:pos x="22" y="49"/>
                  </a:cxn>
                  <a:cxn ang="0">
                    <a:pos x="34" y="59"/>
                  </a:cxn>
                  <a:cxn ang="0">
                    <a:pos x="45" y="65"/>
                  </a:cxn>
                  <a:cxn ang="0">
                    <a:pos x="57" y="70"/>
                  </a:cxn>
                  <a:cxn ang="0">
                    <a:pos x="68" y="72"/>
                  </a:cxn>
                  <a:cxn ang="0">
                    <a:pos x="81" y="76"/>
                  </a:cxn>
                  <a:cxn ang="0">
                    <a:pos x="81" y="76"/>
                  </a:cxn>
                </a:cxnLst>
                <a:rect l="0" t="0" r="r" b="b"/>
                <a:pathLst>
                  <a:path w="96" h="76">
                    <a:moveTo>
                      <a:pt x="81" y="76"/>
                    </a:moveTo>
                    <a:lnTo>
                      <a:pt x="95" y="68"/>
                    </a:lnTo>
                    <a:lnTo>
                      <a:pt x="96" y="63"/>
                    </a:lnTo>
                    <a:lnTo>
                      <a:pt x="89" y="55"/>
                    </a:lnTo>
                    <a:lnTo>
                      <a:pt x="77" y="49"/>
                    </a:lnTo>
                    <a:lnTo>
                      <a:pt x="62" y="42"/>
                    </a:lnTo>
                    <a:lnTo>
                      <a:pt x="47" y="34"/>
                    </a:lnTo>
                    <a:lnTo>
                      <a:pt x="34" y="25"/>
                    </a:lnTo>
                    <a:lnTo>
                      <a:pt x="28" y="17"/>
                    </a:lnTo>
                    <a:lnTo>
                      <a:pt x="19" y="4"/>
                    </a:lnTo>
                    <a:lnTo>
                      <a:pt x="9" y="0"/>
                    </a:lnTo>
                    <a:lnTo>
                      <a:pt x="0" y="4"/>
                    </a:lnTo>
                    <a:lnTo>
                      <a:pt x="1" y="19"/>
                    </a:lnTo>
                    <a:lnTo>
                      <a:pt x="5" y="28"/>
                    </a:lnTo>
                    <a:lnTo>
                      <a:pt x="13" y="40"/>
                    </a:lnTo>
                    <a:lnTo>
                      <a:pt x="22" y="49"/>
                    </a:lnTo>
                    <a:lnTo>
                      <a:pt x="34" y="59"/>
                    </a:lnTo>
                    <a:lnTo>
                      <a:pt x="45" y="65"/>
                    </a:lnTo>
                    <a:lnTo>
                      <a:pt x="57" y="70"/>
                    </a:lnTo>
                    <a:lnTo>
                      <a:pt x="68" y="72"/>
                    </a:lnTo>
                    <a:lnTo>
                      <a:pt x="81" y="76"/>
                    </a:lnTo>
                    <a:lnTo>
                      <a:pt x="81" y="76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8"/>
              <p:cNvSpPr>
                <a:spLocks/>
              </p:cNvSpPr>
              <p:nvPr/>
            </p:nvSpPr>
            <p:spPr bwMode="auto">
              <a:xfrm>
                <a:off x="1829884" y="849016"/>
                <a:ext cx="132875" cy="46172"/>
              </a:xfrm>
              <a:custGeom>
                <a:avLst/>
                <a:gdLst/>
                <a:ahLst/>
                <a:cxnLst>
                  <a:cxn ang="0">
                    <a:pos x="131" y="17"/>
                  </a:cxn>
                  <a:cxn ang="0">
                    <a:pos x="139" y="3"/>
                  </a:cxn>
                  <a:cxn ang="0">
                    <a:pos x="135" y="0"/>
                  </a:cxn>
                  <a:cxn ang="0">
                    <a:pos x="123" y="0"/>
                  </a:cxn>
                  <a:cxn ang="0">
                    <a:pos x="106" y="5"/>
                  </a:cxn>
                  <a:cxn ang="0">
                    <a:pos x="95" y="7"/>
                  </a:cxn>
                  <a:cxn ang="0">
                    <a:pos x="85" y="11"/>
                  </a:cxn>
                  <a:cxn ang="0">
                    <a:pos x="74" y="13"/>
                  </a:cxn>
                  <a:cxn ang="0">
                    <a:pos x="64" y="17"/>
                  </a:cxn>
                  <a:cxn ang="0">
                    <a:pos x="45" y="20"/>
                  </a:cxn>
                  <a:cxn ang="0">
                    <a:pos x="32" y="22"/>
                  </a:cxn>
                  <a:cxn ang="0">
                    <a:pos x="15" y="19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11" y="39"/>
                  </a:cxn>
                  <a:cxn ang="0">
                    <a:pos x="23" y="41"/>
                  </a:cxn>
                  <a:cxn ang="0">
                    <a:pos x="38" y="43"/>
                  </a:cxn>
                  <a:cxn ang="0">
                    <a:pos x="55" y="41"/>
                  </a:cxn>
                  <a:cxn ang="0">
                    <a:pos x="72" y="39"/>
                  </a:cxn>
                  <a:cxn ang="0">
                    <a:pos x="87" y="34"/>
                  </a:cxn>
                  <a:cxn ang="0">
                    <a:pos x="103" y="30"/>
                  </a:cxn>
                  <a:cxn ang="0">
                    <a:pos x="118" y="22"/>
                  </a:cxn>
                  <a:cxn ang="0">
                    <a:pos x="131" y="17"/>
                  </a:cxn>
                  <a:cxn ang="0">
                    <a:pos x="131" y="17"/>
                  </a:cxn>
                </a:cxnLst>
                <a:rect l="0" t="0" r="r" b="b"/>
                <a:pathLst>
                  <a:path w="139" h="43">
                    <a:moveTo>
                      <a:pt x="131" y="17"/>
                    </a:moveTo>
                    <a:lnTo>
                      <a:pt x="139" y="3"/>
                    </a:lnTo>
                    <a:lnTo>
                      <a:pt x="135" y="0"/>
                    </a:lnTo>
                    <a:lnTo>
                      <a:pt x="123" y="0"/>
                    </a:lnTo>
                    <a:lnTo>
                      <a:pt x="106" y="5"/>
                    </a:lnTo>
                    <a:lnTo>
                      <a:pt x="95" y="7"/>
                    </a:lnTo>
                    <a:lnTo>
                      <a:pt x="85" y="11"/>
                    </a:lnTo>
                    <a:lnTo>
                      <a:pt x="74" y="13"/>
                    </a:lnTo>
                    <a:lnTo>
                      <a:pt x="64" y="17"/>
                    </a:lnTo>
                    <a:lnTo>
                      <a:pt x="45" y="20"/>
                    </a:lnTo>
                    <a:lnTo>
                      <a:pt x="32" y="22"/>
                    </a:lnTo>
                    <a:lnTo>
                      <a:pt x="15" y="19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11" y="39"/>
                    </a:lnTo>
                    <a:lnTo>
                      <a:pt x="23" y="41"/>
                    </a:lnTo>
                    <a:lnTo>
                      <a:pt x="38" y="43"/>
                    </a:lnTo>
                    <a:lnTo>
                      <a:pt x="55" y="41"/>
                    </a:lnTo>
                    <a:lnTo>
                      <a:pt x="72" y="39"/>
                    </a:lnTo>
                    <a:lnTo>
                      <a:pt x="87" y="34"/>
                    </a:lnTo>
                    <a:lnTo>
                      <a:pt x="103" y="30"/>
                    </a:lnTo>
                    <a:lnTo>
                      <a:pt x="118" y="22"/>
                    </a:lnTo>
                    <a:lnTo>
                      <a:pt x="131" y="17"/>
                    </a:lnTo>
                    <a:lnTo>
                      <a:pt x="131" y="17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79"/>
              <p:cNvSpPr>
                <a:spLocks/>
              </p:cNvSpPr>
              <p:nvPr/>
            </p:nvSpPr>
            <p:spPr bwMode="auto">
              <a:xfrm>
                <a:off x="1894424" y="817536"/>
                <a:ext cx="32270" cy="92344"/>
              </a:xfrm>
              <a:custGeom>
                <a:avLst/>
                <a:gdLst/>
                <a:ahLst/>
                <a:cxnLst>
                  <a:cxn ang="0">
                    <a:pos x="29" y="82"/>
                  </a:cxn>
                  <a:cxn ang="0">
                    <a:pos x="25" y="63"/>
                  </a:cxn>
                  <a:cxn ang="0">
                    <a:pos x="27" y="46"/>
                  </a:cxn>
                  <a:cxn ang="0">
                    <a:pos x="29" y="27"/>
                  </a:cxn>
                  <a:cxn ang="0">
                    <a:pos x="35" y="10"/>
                  </a:cxn>
                  <a:cxn ang="0">
                    <a:pos x="27" y="0"/>
                  </a:cxn>
                  <a:cxn ang="0">
                    <a:pos x="19" y="8"/>
                  </a:cxn>
                  <a:cxn ang="0">
                    <a:pos x="10" y="19"/>
                  </a:cxn>
                  <a:cxn ang="0">
                    <a:pos x="6" y="32"/>
                  </a:cxn>
                  <a:cxn ang="0">
                    <a:pos x="0" y="40"/>
                  </a:cxn>
                  <a:cxn ang="0">
                    <a:pos x="0" y="51"/>
                  </a:cxn>
                  <a:cxn ang="0">
                    <a:pos x="0" y="61"/>
                  </a:cxn>
                  <a:cxn ang="0">
                    <a:pos x="6" y="72"/>
                  </a:cxn>
                  <a:cxn ang="0">
                    <a:pos x="8" y="80"/>
                  </a:cxn>
                  <a:cxn ang="0">
                    <a:pos x="16" y="88"/>
                  </a:cxn>
                  <a:cxn ang="0">
                    <a:pos x="21" y="88"/>
                  </a:cxn>
                  <a:cxn ang="0">
                    <a:pos x="29" y="82"/>
                  </a:cxn>
                  <a:cxn ang="0">
                    <a:pos x="29" y="82"/>
                  </a:cxn>
                </a:cxnLst>
                <a:rect l="0" t="0" r="r" b="b"/>
                <a:pathLst>
                  <a:path w="35" h="88">
                    <a:moveTo>
                      <a:pt x="29" y="82"/>
                    </a:moveTo>
                    <a:lnTo>
                      <a:pt x="25" y="63"/>
                    </a:lnTo>
                    <a:lnTo>
                      <a:pt x="27" y="46"/>
                    </a:lnTo>
                    <a:lnTo>
                      <a:pt x="29" y="27"/>
                    </a:lnTo>
                    <a:lnTo>
                      <a:pt x="35" y="10"/>
                    </a:lnTo>
                    <a:lnTo>
                      <a:pt x="27" y="0"/>
                    </a:lnTo>
                    <a:lnTo>
                      <a:pt x="19" y="8"/>
                    </a:lnTo>
                    <a:lnTo>
                      <a:pt x="10" y="19"/>
                    </a:lnTo>
                    <a:lnTo>
                      <a:pt x="6" y="32"/>
                    </a:lnTo>
                    <a:lnTo>
                      <a:pt x="0" y="40"/>
                    </a:lnTo>
                    <a:lnTo>
                      <a:pt x="0" y="51"/>
                    </a:lnTo>
                    <a:lnTo>
                      <a:pt x="0" y="61"/>
                    </a:lnTo>
                    <a:lnTo>
                      <a:pt x="6" y="72"/>
                    </a:lnTo>
                    <a:lnTo>
                      <a:pt x="8" y="80"/>
                    </a:lnTo>
                    <a:lnTo>
                      <a:pt x="16" y="88"/>
                    </a:lnTo>
                    <a:lnTo>
                      <a:pt x="21" y="88"/>
                    </a:lnTo>
                    <a:lnTo>
                      <a:pt x="29" y="82"/>
                    </a:lnTo>
                    <a:lnTo>
                      <a:pt x="29" y="82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80"/>
              <p:cNvSpPr>
                <a:spLocks/>
              </p:cNvSpPr>
              <p:nvPr/>
            </p:nvSpPr>
            <p:spPr bwMode="auto">
              <a:xfrm>
                <a:off x="2097534" y="838523"/>
                <a:ext cx="89217" cy="54567"/>
              </a:xfrm>
              <a:custGeom>
                <a:avLst/>
                <a:gdLst/>
                <a:ahLst/>
                <a:cxnLst>
                  <a:cxn ang="0">
                    <a:pos x="84" y="2"/>
                  </a:cxn>
                  <a:cxn ang="0">
                    <a:pos x="91" y="0"/>
                  </a:cxn>
                  <a:cxn ang="0">
                    <a:pos x="93" y="6"/>
                  </a:cxn>
                  <a:cxn ang="0">
                    <a:pos x="88" y="13"/>
                  </a:cxn>
                  <a:cxn ang="0">
                    <a:pos x="84" y="23"/>
                  </a:cxn>
                  <a:cxn ang="0">
                    <a:pos x="69" y="32"/>
                  </a:cxn>
                  <a:cxn ang="0">
                    <a:pos x="50" y="44"/>
                  </a:cxn>
                  <a:cxn ang="0">
                    <a:pos x="29" y="50"/>
                  </a:cxn>
                  <a:cxn ang="0">
                    <a:pos x="14" y="53"/>
                  </a:cxn>
                  <a:cxn ang="0">
                    <a:pos x="4" y="51"/>
                  </a:cxn>
                  <a:cxn ang="0">
                    <a:pos x="0" y="48"/>
                  </a:cxn>
                  <a:cxn ang="0">
                    <a:pos x="2" y="40"/>
                  </a:cxn>
                  <a:cxn ang="0">
                    <a:pos x="15" y="36"/>
                  </a:cxn>
                  <a:cxn ang="0">
                    <a:pos x="27" y="32"/>
                  </a:cxn>
                  <a:cxn ang="0">
                    <a:pos x="38" y="29"/>
                  </a:cxn>
                  <a:cxn ang="0">
                    <a:pos x="46" y="23"/>
                  </a:cxn>
                  <a:cxn ang="0">
                    <a:pos x="55" y="19"/>
                  </a:cxn>
                  <a:cxn ang="0">
                    <a:pos x="69" y="10"/>
                  </a:cxn>
                  <a:cxn ang="0">
                    <a:pos x="84" y="2"/>
                  </a:cxn>
                  <a:cxn ang="0">
                    <a:pos x="84" y="2"/>
                  </a:cxn>
                </a:cxnLst>
                <a:rect l="0" t="0" r="r" b="b"/>
                <a:pathLst>
                  <a:path w="93" h="53">
                    <a:moveTo>
                      <a:pt x="84" y="2"/>
                    </a:moveTo>
                    <a:lnTo>
                      <a:pt x="91" y="0"/>
                    </a:lnTo>
                    <a:lnTo>
                      <a:pt x="93" y="6"/>
                    </a:lnTo>
                    <a:lnTo>
                      <a:pt x="88" y="13"/>
                    </a:lnTo>
                    <a:lnTo>
                      <a:pt x="84" y="23"/>
                    </a:lnTo>
                    <a:lnTo>
                      <a:pt x="69" y="32"/>
                    </a:lnTo>
                    <a:lnTo>
                      <a:pt x="50" y="44"/>
                    </a:lnTo>
                    <a:lnTo>
                      <a:pt x="29" y="50"/>
                    </a:lnTo>
                    <a:lnTo>
                      <a:pt x="14" y="53"/>
                    </a:lnTo>
                    <a:lnTo>
                      <a:pt x="4" y="51"/>
                    </a:lnTo>
                    <a:lnTo>
                      <a:pt x="0" y="48"/>
                    </a:lnTo>
                    <a:lnTo>
                      <a:pt x="2" y="40"/>
                    </a:lnTo>
                    <a:lnTo>
                      <a:pt x="15" y="36"/>
                    </a:lnTo>
                    <a:lnTo>
                      <a:pt x="27" y="32"/>
                    </a:lnTo>
                    <a:lnTo>
                      <a:pt x="38" y="29"/>
                    </a:lnTo>
                    <a:lnTo>
                      <a:pt x="46" y="23"/>
                    </a:lnTo>
                    <a:lnTo>
                      <a:pt x="55" y="19"/>
                    </a:lnTo>
                    <a:lnTo>
                      <a:pt x="69" y="10"/>
                    </a:lnTo>
                    <a:lnTo>
                      <a:pt x="84" y="2"/>
                    </a:lnTo>
                    <a:lnTo>
                      <a:pt x="84" y="2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81"/>
              <p:cNvSpPr>
                <a:spLocks/>
              </p:cNvSpPr>
              <p:nvPr/>
            </p:nvSpPr>
            <p:spPr bwMode="auto">
              <a:xfrm>
                <a:off x="2031095" y="817536"/>
                <a:ext cx="32270" cy="100739"/>
              </a:xfrm>
              <a:custGeom>
                <a:avLst/>
                <a:gdLst/>
                <a:ahLst/>
                <a:cxnLst>
                  <a:cxn ang="0">
                    <a:pos x="34" y="88"/>
                  </a:cxn>
                  <a:cxn ang="0">
                    <a:pos x="30" y="93"/>
                  </a:cxn>
                  <a:cxn ang="0">
                    <a:pos x="23" y="95"/>
                  </a:cxn>
                  <a:cxn ang="0">
                    <a:pos x="13" y="90"/>
                  </a:cxn>
                  <a:cxn ang="0">
                    <a:pos x="9" y="84"/>
                  </a:cxn>
                  <a:cxn ang="0">
                    <a:pos x="4" y="74"/>
                  </a:cxn>
                  <a:cxn ang="0">
                    <a:pos x="2" y="65"/>
                  </a:cxn>
                  <a:cxn ang="0">
                    <a:pos x="0" y="53"/>
                  </a:cxn>
                  <a:cxn ang="0">
                    <a:pos x="0" y="44"/>
                  </a:cxn>
                  <a:cxn ang="0">
                    <a:pos x="0" y="23"/>
                  </a:cxn>
                  <a:cxn ang="0">
                    <a:pos x="6" y="10"/>
                  </a:cxn>
                  <a:cxn ang="0">
                    <a:pos x="11" y="2"/>
                  </a:cxn>
                  <a:cxn ang="0">
                    <a:pos x="19" y="0"/>
                  </a:cxn>
                  <a:cxn ang="0">
                    <a:pos x="25" y="6"/>
                  </a:cxn>
                  <a:cxn ang="0">
                    <a:pos x="26" y="19"/>
                  </a:cxn>
                  <a:cxn ang="0">
                    <a:pos x="23" y="29"/>
                  </a:cxn>
                  <a:cxn ang="0">
                    <a:pos x="23" y="40"/>
                  </a:cxn>
                  <a:cxn ang="0">
                    <a:pos x="23" y="48"/>
                  </a:cxn>
                  <a:cxn ang="0">
                    <a:pos x="25" y="57"/>
                  </a:cxn>
                  <a:cxn ang="0">
                    <a:pos x="28" y="70"/>
                  </a:cxn>
                  <a:cxn ang="0">
                    <a:pos x="34" y="88"/>
                  </a:cxn>
                  <a:cxn ang="0">
                    <a:pos x="34" y="88"/>
                  </a:cxn>
                </a:cxnLst>
                <a:rect l="0" t="0" r="r" b="b"/>
                <a:pathLst>
                  <a:path w="34" h="95">
                    <a:moveTo>
                      <a:pt x="34" y="88"/>
                    </a:moveTo>
                    <a:lnTo>
                      <a:pt x="30" y="93"/>
                    </a:lnTo>
                    <a:lnTo>
                      <a:pt x="23" y="95"/>
                    </a:lnTo>
                    <a:lnTo>
                      <a:pt x="13" y="90"/>
                    </a:lnTo>
                    <a:lnTo>
                      <a:pt x="9" y="84"/>
                    </a:lnTo>
                    <a:lnTo>
                      <a:pt x="4" y="74"/>
                    </a:lnTo>
                    <a:lnTo>
                      <a:pt x="2" y="65"/>
                    </a:lnTo>
                    <a:lnTo>
                      <a:pt x="0" y="53"/>
                    </a:lnTo>
                    <a:lnTo>
                      <a:pt x="0" y="44"/>
                    </a:lnTo>
                    <a:lnTo>
                      <a:pt x="0" y="23"/>
                    </a:lnTo>
                    <a:lnTo>
                      <a:pt x="6" y="10"/>
                    </a:lnTo>
                    <a:lnTo>
                      <a:pt x="11" y="2"/>
                    </a:lnTo>
                    <a:lnTo>
                      <a:pt x="19" y="0"/>
                    </a:lnTo>
                    <a:lnTo>
                      <a:pt x="25" y="6"/>
                    </a:lnTo>
                    <a:lnTo>
                      <a:pt x="26" y="19"/>
                    </a:lnTo>
                    <a:lnTo>
                      <a:pt x="23" y="29"/>
                    </a:lnTo>
                    <a:lnTo>
                      <a:pt x="23" y="40"/>
                    </a:lnTo>
                    <a:lnTo>
                      <a:pt x="23" y="48"/>
                    </a:lnTo>
                    <a:lnTo>
                      <a:pt x="25" y="57"/>
                    </a:lnTo>
                    <a:lnTo>
                      <a:pt x="28" y="70"/>
                    </a:lnTo>
                    <a:lnTo>
                      <a:pt x="34" y="88"/>
                    </a:lnTo>
                    <a:lnTo>
                      <a:pt x="34" y="88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82"/>
              <p:cNvSpPr>
                <a:spLocks/>
              </p:cNvSpPr>
              <p:nvPr/>
            </p:nvSpPr>
            <p:spPr bwMode="auto">
              <a:xfrm>
                <a:off x="1962760" y="828029"/>
                <a:ext cx="134774" cy="52469"/>
              </a:xfrm>
              <a:custGeom>
                <a:avLst/>
                <a:gdLst/>
                <a:ahLst/>
                <a:cxnLst>
                  <a:cxn ang="0">
                    <a:pos x="129" y="51"/>
                  </a:cxn>
                  <a:cxn ang="0">
                    <a:pos x="117" y="51"/>
                  </a:cxn>
                  <a:cxn ang="0">
                    <a:pos x="104" y="51"/>
                  </a:cxn>
                  <a:cxn ang="0">
                    <a:pos x="89" y="49"/>
                  </a:cxn>
                  <a:cxn ang="0">
                    <a:pos x="76" y="47"/>
                  </a:cxn>
                  <a:cxn ang="0">
                    <a:pos x="59" y="43"/>
                  </a:cxn>
                  <a:cxn ang="0">
                    <a:pos x="45" y="40"/>
                  </a:cxn>
                  <a:cxn ang="0">
                    <a:pos x="30" y="36"/>
                  </a:cxn>
                  <a:cxn ang="0">
                    <a:pos x="21" y="32"/>
                  </a:cxn>
                  <a:cxn ang="0">
                    <a:pos x="9" y="24"/>
                  </a:cxn>
                  <a:cxn ang="0">
                    <a:pos x="3" y="19"/>
                  </a:cxn>
                  <a:cxn ang="0">
                    <a:pos x="0" y="9"/>
                  </a:cxn>
                  <a:cxn ang="0">
                    <a:pos x="2" y="0"/>
                  </a:cxn>
                  <a:cxn ang="0">
                    <a:pos x="17" y="5"/>
                  </a:cxn>
                  <a:cxn ang="0">
                    <a:pos x="34" y="13"/>
                  </a:cxn>
                  <a:cxn ang="0">
                    <a:pos x="53" y="17"/>
                  </a:cxn>
                  <a:cxn ang="0">
                    <a:pos x="72" y="22"/>
                  </a:cxn>
                  <a:cxn ang="0">
                    <a:pos x="87" y="24"/>
                  </a:cxn>
                  <a:cxn ang="0">
                    <a:pos x="102" y="26"/>
                  </a:cxn>
                  <a:cxn ang="0">
                    <a:pos x="116" y="28"/>
                  </a:cxn>
                  <a:cxn ang="0">
                    <a:pos x="133" y="34"/>
                  </a:cxn>
                  <a:cxn ang="0">
                    <a:pos x="137" y="34"/>
                  </a:cxn>
                  <a:cxn ang="0">
                    <a:pos x="142" y="40"/>
                  </a:cxn>
                  <a:cxn ang="0">
                    <a:pos x="138" y="45"/>
                  </a:cxn>
                  <a:cxn ang="0">
                    <a:pos x="129" y="51"/>
                  </a:cxn>
                  <a:cxn ang="0">
                    <a:pos x="129" y="51"/>
                  </a:cxn>
                </a:cxnLst>
                <a:rect l="0" t="0" r="r" b="b"/>
                <a:pathLst>
                  <a:path w="142" h="51">
                    <a:moveTo>
                      <a:pt x="129" y="51"/>
                    </a:moveTo>
                    <a:lnTo>
                      <a:pt x="117" y="51"/>
                    </a:lnTo>
                    <a:lnTo>
                      <a:pt x="104" y="51"/>
                    </a:lnTo>
                    <a:lnTo>
                      <a:pt x="89" y="49"/>
                    </a:lnTo>
                    <a:lnTo>
                      <a:pt x="76" y="47"/>
                    </a:lnTo>
                    <a:lnTo>
                      <a:pt x="59" y="43"/>
                    </a:lnTo>
                    <a:lnTo>
                      <a:pt x="45" y="40"/>
                    </a:lnTo>
                    <a:lnTo>
                      <a:pt x="30" y="36"/>
                    </a:lnTo>
                    <a:lnTo>
                      <a:pt x="21" y="32"/>
                    </a:lnTo>
                    <a:lnTo>
                      <a:pt x="9" y="24"/>
                    </a:lnTo>
                    <a:lnTo>
                      <a:pt x="3" y="19"/>
                    </a:lnTo>
                    <a:lnTo>
                      <a:pt x="0" y="9"/>
                    </a:lnTo>
                    <a:lnTo>
                      <a:pt x="2" y="0"/>
                    </a:lnTo>
                    <a:lnTo>
                      <a:pt x="17" y="5"/>
                    </a:lnTo>
                    <a:lnTo>
                      <a:pt x="34" y="13"/>
                    </a:lnTo>
                    <a:lnTo>
                      <a:pt x="53" y="17"/>
                    </a:lnTo>
                    <a:lnTo>
                      <a:pt x="72" y="22"/>
                    </a:lnTo>
                    <a:lnTo>
                      <a:pt x="87" y="24"/>
                    </a:lnTo>
                    <a:lnTo>
                      <a:pt x="102" y="26"/>
                    </a:lnTo>
                    <a:lnTo>
                      <a:pt x="116" y="28"/>
                    </a:lnTo>
                    <a:lnTo>
                      <a:pt x="133" y="34"/>
                    </a:lnTo>
                    <a:lnTo>
                      <a:pt x="137" y="34"/>
                    </a:lnTo>
                    <a:lnTo>
                      <a:pt x="142" y="40"/>
                    </a:lnTo>
                    <a:lnTo>
                      <a:pt x="138" y="45"/>
                    </a:lnTo>
                    <a:lnTo>
                      <a:pt x="129" y="51"/>
                    </a:lnTo>
                    <a:lnTo>
                      <a:pt x="129" y="51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83"/>
              <p:cNvSpPr>
                <a:spLocks/>
              </p:cNvSpPr>
              <p:nvPr/>
            </p:nvSpPr>
            <p:spPr bwMode="auto">
              <a:xfrm>
                <a:off x="2116516" y="823831"/>
                <a:ext cx="55049" cy="88147"/>
              </a:xfrm>
              <a:custGeom>
                <a:avLst/>
                <a:gdLst/>
                <a:ahLst/>
                <a:cxnLst>
                  <a:cxn ang="0">
                    <a:pos x="59" y="76"/>
                  </a:cxn>
                  <a:cxn ang="0">
                    <a:pos x="59" y="82"/>
                  </a:cxn>
                  <a:cxn ang="0">
                    <a:pos x="53" y="84"/>
                  </a:cxn>
                  <a:cxn ang="0">
                    <a:pos x="44" y="80"/>
                  </a:cxn>
                  <a:cxn ang="0">
                    <a:pos x="36" y="76"/>
                  </a:cxn>
                  <a:cxn ang="0">
                    <a:pos x="23" y="63"/>
                  </a:cxn>
                  <a:cxn ang="0">
                    <a:pos x="12" y="45"/>
                  </a:cxn>
                  <a:cxn ang="0">
                    <a:pos x="2" y="26"/>
                  </a:cxn>
                  <a:cxn ang="0">
                    <a:pos x="0" y="13"/>
                  </a:cxn>
                  <a:cxn ang="0">
                    <a:pos x="0" y="4"/>
                  </a:cxn>
                  <a:cxn ang="0">
                    <a:pos x="6" y="0"/>
                  </a:cxn>
                  <a:cxn ang="0">
                    <a:pos x="12" y="2"/>
                  </a:cxn>
                  <a:cxn ang="0">
                    <a:pos x="19" y="15"/>
                  </a:cxn>
                  <a:cxn ang="0">
                    <a:pos x="23" y="25"/>
                  </a:cxn>
                  <a:cxn ang="0">
                    <a:pos x="27" y="34"/>
                  </a:cxn>
                  <a:cxn ang="0">
                    <a:pos x="33" y="42"/>
                  </a:cxn>
                  <a:cxn ang="0">
                    <a:pos x="38" y="49"/>
                  </a:cxn>
                  <a:cxn ang="0">
                    <a:pos x="48" y="61"/>
                  </a:cxn>
                  <a:cxn ang="0">
                    <a:pos x="59" y="76"/>
                  </a:cxn>
                  <a:cxn ang="0">
                    <a:pos x="59" y="76"/>
                  </a:cxn>
                </a:cxnLst>
                <a:rect l="0" t="0" r="r" b="b"/>
                <a:pathLst>
                  <a:path w="59" h="84">
                    <a:moveTo>
                      <a:pt x="59" y="76"/>
                    </a:moveTo>
                    <a:lnTo>
                      <a:pt x="59" y="82"/>
                    </a:lnTo>
                    <a:lnTo>
                      <a:pt x="53" y="84"/>
                    </a:lnTo>
                    <a:lnTo>
                      <a:pt x="44" y="80"/>
                    </a:lnTo>
                    <a:lnTo>
                      <a:pt x="36" y="76"/>
                    </a:lnTo>
                    <a:lnTo>
                      <a:pt x="23" y="63"/>
                    </a:lnTo>
                    <a:lnTo>
                      <a:pt x="12" y="45"/>
                    </a:lnTo>
                    <a:lnTo>
                      <a:pt x="2" y="26"/>
                    </a:lnTo>
                    <a:lnTo>
                      <a:pt x="0" y="13"/>
                    </a:lnTo>
                    <a:lnTo>
                      <a:pt x="0" y="4"/>
                    </a:lnTo>
                    <a:lnTo>
                      <a:pt x="6" y="0"/>
                    </a:lnTo>
                    <a:lnTo>
                      <a:pt x="12" y="2"/>
                    </a:lnTo>
                    <a:lnTo>
                      <a:pt x="19" y="15"/>
                    </a:lnTo>
                    <a:lnTo>
                      <a:pt x="23" y="25"/>
                    </a:lnTo>
                    <a:lnTo>
                      <a:pt x="27" y="34"/>
                    </a:lnTo>
                    <a:lnTo>
                      <a:pt x="33" y="42"/>
                    </a:lnTo>
                    <a:lnTo>
                      <a:pt x="38" y="49"/>
                    </a:lnTo>
                    <a:lnTo>
                      <a:pt x="48" y="61"/>
                    </a:lnTo>
                    <a:lnTo>
                      <a:pt x="59" y="76"/>
                    </a:lnTo>
                    <a:lnTo>
                      <a:pt x="59" y="76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84"/>
              <p:cNvSpPr>
                <a:spLocks/>
              </p:cNvSpPr>
              <p:nvPr/>
            </p:nvSpPr>
            <p:spPr bwMode="auto">
              <a:xfrm>
                <a:off x="2201935" y="828029"/>
                <a:ext cx="56947" cy="90246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9" y="81"/>
                  </a:cxn>
                  <a:cxn ang="0">
                    <a:pos x="54" y="85"/>
                  </a:cxn>
                  <a:cxn ang="0">
                    <a:pos x="44" y="81"/>
                  </a:cxn>
                  <a:cxn ang="0">
                    <a:pos x="35" y="80"/>
                  </a:cxn>
                  <a:cxn ang="0">
                    <a:pos x="21" y="64"/>
                  </a:cxn>
                  <a:cxn ang="0">
                    <a:pos x="10" y="47"/>
                  </a:cxn>
                  <a:cxn ang="0">
                    <a:pos x="2" y="26"/>
                  </a:cxn>
                  <a:cxn ang="0">
                    <a:pos x="0" y="11"/>
                  </a:cxn>
                  <a:cxn ang="0">
                    <a:pos x="2" y="2"/>
                  </a:cxn>
                  <a:cxn ang="0">
                    <a:pos x="8" y="0"/>
                  </a:cxn>
                  <a:cxn ang="0">
                    <a:pos x="16" y="2"/>
                  </a:cxn>
                  <a:cxn ang="0">
                    <a:pos x="23" y="15"/>
                  </a:cxn>
                  <a:cxn ang="0">
                    <a:pos x="25" y="24"/>
                  </a:cxn>
                  <a:cxn ang="0">
                    <a:pos x="29" y="34"/>
                  </a:cxn>
                  <a:cxn ang="0">
                    <a:pos x="33" y="41"/>
                  </a:cxn>
                  <a:cxn ang="0">
                    <a:pos x="38" y="49"/>
                  </a:cxn>
                  <a:cxn ang="0">
                    <a:pos x="48" y="60"/>
                  </a:cxn>
                  <a:cxn ang="0">
                    <a:pos x="59" y="74"/>
                  </a:cxn>
                  <a:cxn ang="0">
                    <a:pos x="59" y="74"/>
                  </a:cxn>
                </a:cxnLst>
                <a:rect l="0" t="0" r="r" b="b"/>
                <a:pathLst>
                  <a:path w="59" h="85">
                    <a:moveTo>
                      <a:pt x="59" y="74"/>
                    </a:moveTo>
                    <a:lnTo>
                      <a:pt x="59" y="81"/>
                    </a:lnTo>
                    <a:lnTo>
                      <a:pt x="54" y="85"/>
                    </a:lnTo>
                    <a:lnTo>
                      <a:pt x="44" y="81"/>
                    </a:lnTo>
                    <a:lnTo>
                      <a:pt x="35" y="80"/>
                    </a:lnTo>
                    <a:lnTo>
                      <a:pt x="21" y="64"/>
                    </a:lnTo>
                    <a:lnTo>
                      <a:pt x="10" y="47"/>
                    </a:lnTo>
                    <a:lnTo>
                      <a:pt x="2" y="26"/>
                    </a:lnTo>
                    <a:lnTo>
                      <a:pt x="0" y="11"/>
                    </a:lnTo>
                    <a:lnTo>
                      <a:pt x="2" y="2"/>
                    </a:lnTo>
                    <a:lnTo>
                      <a:pt x="8" y="0"/>
                    </a:lnTo>
                    <a:lnTo>
                      <a:pt x="16" y="2"/>
                    </a:lnTo>
                    <a:lnTo>
                      <a:pt x="23" y="15"/>
                    </a:lnTo>
                    <a:lnTo>
                      <a:pt x="25" y="24"/>
                    </a:lnTo>
                    <a:lnTo>
                      <a:pt x="29" y="34"/>
                    </a:lnTo>
                    <a:lnTo>
                      <a:pt x="33" y="41"/>
                    </a:lnTo>
                    <a:lnTo>
                      <a:pt x="38" y="49"/>
                    </a:lnTo>
                    <a:lnTo>
                      <a:pt x="48" y="60"/>
                    </a:lnTo>
                    <a:lnTo>
                      <a:pt x="59" y="74"/>
                    </a:lnTo>
                    <a:lnTo>
                      <a:pt x="59" y="7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85"/>
              <p:cNvSpPr>
                <a:spLocks/>
              </p:cNvSpPr>
              <p:nvPr/>
            </p:nvSpPr>
            <p:spPr bwMode="auto">
              <a:xfrm>
                <a:off x="2283559" y="880497"/>
                <a:ext cx="45557" cy="65061"/>
              </a:xfrm>
              <a:custGeom>
                <a:avLst/>
                <a:gdLst/>
                <a:ahLst/>
                <a:cxnLst>
                  <a:cxn ang="0">
                    <a:pos x="48" y="57"/>
                  </a:cxn>
                  <a:cxn ang="0">
                    <a:pos x="46" y="61"/>
                  </a:cxn>
                  <a:cxn ang="0">
                    <a:pos x="40" y="63"/>
                  </a:cxn>
                  <a:cxn ang="0">
                    <a:pos x="30" y="63"/>
                  </a:cxn>
                  <a:cxn ang="0">
                    <a:pos x="25" y="63"/>
                  </a:cxn>
                  <a:cxn ang="0">
                    <a:pos x="11" y="51"/>
                  </a:cxn>
                  <a:cxn ang="0">
                    <a:pos x="6" y="40"/>
                  </a:cxn>
                  <a:cxn ang="0">
                    <a:pos x="0" y="25"/>
                  </a:cxn>
                  <a:cxn ang="0">
                    <a:pos x="0" y="13"/>
                  </a:cxn>
                  <a:cxn ang="0">
                    <a:pos x="2" y="4"/>
                  </a:cxn>
                  <a:cxn ang="0">
                    <a:pos x="10" y="0"/>
                  </a:cxn>
                  <a:cxn ang="0">
                    <a:pos x="17" y="2"/>
                  </a:cxn>
                  <a:cxn ang="0">
                    <a:pos x="23" y="11"/>
                  </a:cxn>
                  <a:cxn ang="0">
                    <a:pos x="25" y="25"/>
                  </a:cxn>
                  <a:cxn ang="0">
                    <a:pos x="32" y="36"/>
                  </a:cxn>
                  <a:cxn ang="0">
                    <a:pos x="40" y="44"/>
                  </a:cxn>
                  <a:cxn ang="0">
                    <a:pos x="48" y="57"/>
                  </a:cxn>
                  <a:cxn ang="0">
                    <a:pos x="48" y="57"/>
                  </a:cxn>
                </a:cxnLst>
                <a:rect l="0" t="0" r="r" b="b"/>
                <a:pathLst>
                  <a:path w="48" h="63">
                    <a:moveTo>
                      <a:pt x="48" y="57"/>
                    </a:moveTo>
                    <a:lnTo>
                      <a:pt x="46" y="61"/>
                    </a:lnTo>
                    <a:lnTo>
                      <a:pt x="40" y="63"/>
                    </a:lnTo>
                    <a:lnTo>
                      <a:pt x="30" y="63"/>
                    </a:lnTo>
                    <a:lnTo>
                      <a:pt x="25" y="63"/>
                    </a:lnTo>
                    <a:lnTo>
                      <a:pt x="11" y="51"/>
                    </a:lnTo>
                    <a:lnTo>
                      <a:pt x="6" y="40"/>
                    </a:lnTo>
                    <a:lnTo>
                      <a:pt x="0" y="25"/>
                    </a:lnTo>
                    <a:lnTo>
                      <a:pt x="0" y="13"/>
                    </a:lnTo>
                    <a:lnTo>
                      <a:pt x="2" y="4"/>
                    </a:lnTo>
                    <a:lnTo>
                      <a:pt x="10" y="0"/>
                    </a:lnTo>
                    <a:lnTo>
                      <a:pt x="17" y="2"/>
                    </a:lnTo>
                    <a:lnTo>
                      <a:pt x="23" y="11"/>
                    </a:lnTo>
                    <a:lnTo>
                      <a:pt x="25" y="25"/>
                    </a:lnTo>
                    <a:lnTo>
                      <a:pt x="32" y="36"/>
                    </a:lnTo>
                    <a:lnTo>
                      <a:pt x="40" y="44"/>
                    </a:lnTo>
                    <a:lnTo>
                      <a:pt x="48" y="57"/>
                    </a:lnTo>
                    <a:lnTo>
                      <a:pt x="48" y="57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86"/>
              <p:cNvSpPr>
                <a:spLocks/>
              </p:cNvSpPr>
              <p:nvPr/>
            </p:nvSpPr>
            <p:spPr bwMode="auto">
              <a:xfrm>
                <a:off x="1319263" y="800746"/>
                <a:ext cx="53150" cy="138516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6" y="0"/>
                  </a:cxn>
                  <a:cxn ang="0">
                    <a:pos x="11" y="0"/>
                  </a:cxn>
                  <a:cxn ang="0">
                    <a:pos x="15" y="9"/>
                  </a:cxn>
                  <a:cxn ang="0">
                    <a:pos x="21" y="28"/>
                  </a:cxn>
                  <a:cxn ang="0">
                    <a:pos x="21" y="38"/>
                  </a:cxn>
                  <a:cxn ang="0">
                    <a:pos x="25" y="49"/>
                  </a:cxn>
                  <a:cxn ang="0">
                    <a:pos x="26" y="59"/>
                  </a:cxn>
                  <a:cxn ang="0">
                    <a:pos x="30" y="70"/>
                  </a:cxn>
                  <a:cxn ang="0">
                    <a:pos x="36" y="89"/>
                  </a:cxn>
                  <a:cxn ang="0">
                    <a:pos x="45" y="103"/>
                  </a:cxn>
                  <a:cxn ang="0">
                    <a:pos x="53" y="114"/>
                  </a:cxn>
                  <a:cxn ang="0">
                    <a:pos x="55" y="127"/>
                  </a:cxn>
                  <a:cxn ang="0">
                    <a:pos x="47" y="131"/>
                  </a:cxn>
                  <a:cxn ang="0">
                    <a:pos x="36" y="127"/>
                  </a:cxn>
                  <a:cxn ang="0">
                    <a:pos x="26" y="116"/>
                  </a:cxn>
                  <a:cxn ang="0">
                    <a:pos x="19" y="105"/>
                  </a:cxn>
                  <a:cxn ang="0">
                    <a:pos x="13" y="89"/>
                  </a:cxn>
                  <a:cxn ang="0">
                    <a:pos x="9" y="76"/>
                  </a:cxn>
                  <a:cxn ang="0">
                    <a:pos x="4" y="59"/>
                  </a:cxn>
                  <a:cxn ang="0">
                    <a:pos x="2" y="44"/>
                  </a:cxn>
                  <a:cxn ang="0">
                    <a:pos x="0" y="27"/>
                  </a:cxn>
                  <a:cxn ang="0">
                    <a:pos x="2" y="13"/>
                  </a:cxn>
                  <a:cxn ang="0">
                    <a:pos x="2" y="13"/>
                  </a:cxn>
                </a:cxnLst>
                <a:rect l="0" t="0" r="r" b="b"/>
                <a:pathLst>
                  <a:path w="55" h="131">
                    <a:moveTo>
                      <a:pt x="2" y="13"/>
                    </a:moveTo>
                    <a:lnTo>
                      <a:pt x="6" y="0"/>
                    </a:lnTo>
                    <a:lnTo>
                      <a:pt x="11" y="0"/>
                    </a:lnTo>
                    <a:lnTo>
                      <a:pt x="15" y="9"/>
                    </a:lnTo>
                    <a:lnTo>
                      <a:pt x="21" y="28"/>
                    </a:lnTo>
                    <a:lnTo>
                      <a:pt x="21" y="38"/>
                    </a:lnTo>
                    <a:lnTo>
                      <a:pt x="25" y="49"/>
                    </a:lnTo>
                    <a:lnTo>
                      <a:pt x="26" y="59"/>
                    </a:lnTo>
                    <a:lnTo>
                      <a:pt x="30" y="70"/>
                    </a:lnTo>
                    <a:lnTo>
                      <a:pt x="36" y="89"/>
                    </a:lnTo>
                    <a:lnTo>
                      <a:pt x="45" y="103"/>
                    </a:lnTo>
                    <a:lnTo>
                      <a:pt x="53" y="114"/>
                    </a:lnTo>
                    <a:lnTo>
                      <a:pt x="55" y="127"/>
                    </a:lnTo>
                    <a:lnTo>
                      <a:pt x="47" y="131"/>
                    </a:lnTo>
                    <a:lnTo>
                      <a:pt x="36" y="127"/>
                    </a:lnTo>
                    <a:lnTo>
                      <a:pt x="26" y="116"/>
                    </a:lnTo>
                    <a:lnTo>
                      <a:pt x="19" y="105"/>
                    </a:lnTo>
                    <a:lnTo>
                      <a:pt x="13" y="89"/>
                    </a:lnTo>
                    <a:lnTo>
                      <a:pt x="9" y="76"/>
                    </a:lnTo>
                    <a:lnTo>
                      <a:pt x="4" y="59"/>
                    </a:lnTo>
                    <a:lnTo>
                      <a:pt x="2" y="44"/>
                    </a:lnTo>
                    <a:lnTo>
                      <a:pt x="0" y="27"/>
                    </a:lnTo>
                    <a:lnTo>
                      <a:pt x="2" y="13"/>
                    </a:lnTo>
                    <a:lnTo>
                      <a:pt x="2" y="13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87"/>
              <p:cNvSpPr>
                <a:spLocks/>
              </p:cNvSpPr>
              <p:nvPr/>
            </p:nvSpPr>
            <p:spPr bwMode="auto">
              <a:xfrm>
                <a:off x="1340143" y="941360"/>
                <a:ext cx="83522" cy="37777"/>
              </a:xfrm>
              <a:custGeom>
                <a:avLst/>
                <a:gdLst/>
                <a:ahLst/>
                <a:cxnLst>
                  <a:cxn ang="0">
                    <a:pos x="7" y="11"/>
                  </a:cxn>
                  <a:cxn ang="0">
                    <a:pos x="24" y="11"/>
                  </a:cxn>
                  <a:cxn ang="0">
                    <a:pos x="44" y="10"/>
                  </a:cxn>
                  <a:cxn ang="0">
                    <a:pos x="63" y="4"/>
                  </a:cxn>
                  <a:cxn ang="0">
                    <a:pos x="82" y="0"/>
                  </a:cxn>
                  <a:cxn ang="0">
                    <a:pos x="87" y="4"/>
                  </a:cxn>
                  <a:cxn ang="0">
                    <a:pos x="83" y="15"/>
                  </a:cxn>
                  <a:cxn ang="0">
                    <a:pos x="70" y="23"/>
                  </a:cxn>
                  <a:cxn ang="0">
                    <a:pos x="59" y="32"/>
                  </a:cxn>
                  <a:cxn ang="0">
                    <a:pos x="47" y="34"/>
                  </a:cxn>
                  <a:cxn ang="0">
                    <a:pos x="38" y="36"/>
                  </a:cxn>
                  <a:cxn ang="0">
                    <a:pos x="28" y="34"/>
                  </a:cxn>
                  <a:cxn ang="0">
                    <a:pos x="19" y="34"/>
                  </a:cxn>
                  <a:cxn ang="0">
                    <a:pos x="9" y="29"/>
                  </a:cxn>
                  <a:cxn ang="0">
                    <a:pos x="2" y="25"/>
                  </a:cxn>
                  <a:cxn ang="0">
                    <a:pos x="0" y="17"/>
                  </a:cxn>
                  <a:cxn ang="0">
                    <a:pos x="7" y="11"/>
                  </a:cxn>
                  <a:cxn ang="0">
                    <a:pos x="7" y="11"/>
                  </a:cxn>
                </a:cxnLst>
                <a:rect l="0" t="0" r="r" b="b"/>
                <a:pathLst>
                  <a:path w="87" h="36">
                    <a:moveTo>
                      <a:pt x="7" y="11"/>
                    </a:moveTo>
                    <a:lnTo>
                      <a:pt x="24" y="11"/>
                    </a:lnTo>
                    <a:lnTo>
                      <a:pt x="44" y="10"/>
                    </a:lnTo>
                    <a:lnTo>
                      <a:pt x="63" y="4"/>
                    </a:lnTo>
                    <a:lnTo>
                      <a:pt x="82" y="0"/>
                    </a:lnTo>
                    <a:lnTo>
                      <a:pt x="87" y="4"/>
                    </a:lnTo>
                    <a:lnTo>
                      <a:pt x="83" y="15"/>
                    </a:lnTo>
                    <a:lnTo>
                      <a:pt x="70" y="23"/>
                    </a:lnTo>
                    <a:lnTo>
                      <a:pt x="59" y="32"/>
                    </a:lnTo>
                    <a:lnTo>
                      <a:pt x="47" y="34"/>
                    </a:lnTo>
                    <a:lnTo>
                      <a:pt x="38" y="36"/>
                    </a:lnTo>
                    <a:lnTo>
                      <a:pt x="28" y="34"/>
                    </a:lnTo>
                    <a:lnTo>
                      <a:pt x="19" y="34"/>
                    </a:lnTo>
                    <a:lnTo>
                      <a:pt x="9" y="29"/>
                    </a:lnTo>
                    <a:lnTo>
                      <a:pt x="2" y="25"/>
                    </a:lnTo>
                    <a:lnTo>
                      <a:pt x="0" y="17"/>
                    </a:lnTo>
                    <a:lnTo>
                      <a:pt x="7" y="11"/>
                    </a:lnTo>
                    <a:lnTo>
                      <a:pt x="7" y="11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88"/>
              <p:cNvSpPr>
                <a:spLocks/>
              </p:cNvSpPr>
              <p:nvPr/>
            </p:nvSpPr>
            <p:spPr bwMode="auto">
              <a:xfrm>
                <a:off x="1528068" y="1000124"/>
                <a:ext cx="22779" cy="104936"/>
              </a:xfrm>
              <a:custGeom>
                <a:avLst/>
                <a:gdLst/>
                <a:ahLst/>
                <a:cxnLst>
                  <a:cxn ang="0">
                    <a:pos x="0" y="93"/>
                  </a:cxn>
                  <a:cxn ang="0">
                    <a:pos x="2" y="101"/>
                  </a:cxn>
                  <a:cxn ang="0">
                    <a:pos x="8" y="101"/>
                  </a:cxn>
                  <a:cxn ang="0">
                    <a:pos x="14" y="93"/>
                  </a:cxn>
                  <a:cxn ang="0">
                    <a:pos x="21" y="88"/>
                  </a:cxn>
                  <a:cxn ang="0">
                    <a:pos x="21" y="78"/>
                  </a:cxn>
                  <a:cxn ang="0">
                    <a:pos x="23" y="69"/>
                  </a:cxn>
                  <a:cxn ang="0">
                    <a:pos x="23" y="57"/>
                  </a:cxn>
                  <a:cxn ang="0">
                    <a:pos x="25" y="46"/>
                  </a:cxn>
                  <a:cxn ang="0">
                    <a:pos x="23" y="34"/>
                  </a:cxn>
                  <a:cxn ang="0">
                    <a:pos x="23" y="23"/>
                  </a:cxn>
                  <a:cxn ang="0">
                    <a:pos x="21" y="13"/>
                  </a:cxn>
                  <a:cxn ang="0">
                    <a:pos x="21" y="8"/>
                  </a:cxn>
                  <a:cxn ang="0">
                    <a:pos x="14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4" y="19"/>
                  </a:cxn>
                  <a:cxn ang="0">
                    <a:pos x="4" y="31"/>
                  </a:cxn>
                  <a:cxn ang="0">
                    <a:pos x="6" y="42"/>
                  </a:cxn>
                  <a:cxn ang="0">
                    <a:pos x="4" y="51"/>
                  </a:cxn>
                  <a:cxn ang="0">
                    <a:pos x="4" y="61"/>
                  </a:cxn>
                  <a:cxn ang="0">
                    <a:pos x="0" y="76"/>
                  </a:cxn>
                  <a:cxn ang="0">
                    <a:pos x="0" y="93"/>
                  </a:cxn>
                  <a:cxn ang="0">
                    <a:pos x="0" y="93"/>
                  </a:cxn>
                </a:cxnLst>
                <a:rect l="0" t="0" r="r" b="b"/>
                <a:pathLst>
                  <a:path w="25" h="101">
                    <a:moveTo>
                      <a:pt x="0" y="93"/>
                    </a:moveTo>
                    <a:lnTo>
                      <a:pt x="2" y="101"/>
                    </a:lnTo>
                    <a:lnTo>
                      <a:pt x="8" y="101"/>
                    </a:lnTo>
                    <a:lnTo>
                      <a:pt x="14" y="93"/>
                    </a:lnTo>
                    <a:lnTo>
                      <a:pt x="21" y="88"/>
                    </a:lnTo>
                    <a:lnTo>
                      <a:pt x="21" y="78"/>
                    </a:lnTo>
                    <a:lnTo>
                      <a:pt x="23" y="69"/>
                    </a:lnTo>
                    <a:lnTo>
                      <a:pt x="23" y="57"/>
                    </a:lnTo>
                    <a:lnTo>
                      <a:pt x="25" y="46"/>
                    </a:lnTo>
                    <a:lnTo>
                      <a:pt x="23" y="34"/>
                    </a:lnTo>
                    <a:lnTo>
                      <a:pt x="23" y="23"/>
                    </a:lnTo>
                    <a:lnTo>
                      <a:pt x="21" y="13"/>
                    </a:lnTo>
                    <a:lnTo>
                      <a:pt x="21" y="8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4" y="19"/>
                    </a:lnTo>
                    <a:lnTo>
                      <a:pt x="4" y="31"/>
                    </a:lnTo>
                    <a:lnTo>
                      <a:pt x="6" y="42"/>
                    </a:lnTo>
                    <a:lnTo>
                      <a:pt x="4" y="51"/>
                    </a:lnTo>
                    <a:lnTo>
                      <a:pt x="4" y="61"/>
                    </a:lnTo>
                    <a:lnTo>
                      <a:pt x="0" y="76"/>
                    </a:lnTo>
                    <a:lnTo>
                      <a:pt x="0" y="93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89"/>
              <p:cNvSpPr>
                <a:spLocks/>
              </p:cNvSpPr>
              <p:nvPr/>
            </p:nvSpPr>
            <p:spPr bwMode="auto">
              <a:xfrm>
                <a:off x="1381904" y="977039"/>
                <a:ext cx="87318" cy="52469"/>
              </a:xfrm>
              <a:custGeom>
                <a:avLst/>
                <a:gdLst/>
                <a:ahLst/>
                <a:cxnLst>
                  <a:cxn ang="0">
                    <a:pos x="9" y="33"/>
                  </a:cxn>
                  <a:cxn ang="0">
                    <a:pos x="0" y="36"/>
                  </a:cxn>
                  <a:cxn ang="0">
                    <a:pos x="3" y="42"/>
                  </a:cxn>
                  <a:cxn ang="0">
                    <a:pos x="13" y="46"/>
                  </a:cxn>
                  <a:cxn ang="0">
                    <a:pos x="22" y="50"/>
                  </a:cxn>
                  <a:cxn ang="0">
                    <a:pos x="28" y="48"/>
                  </a:cxn>
                  <a:cxn ang="0">
                    <a:pos x="39" y="48"/>
                  </a:cxn>
                  <a:cxn ang="0">
                    <a:pos x="49" y="44"/>
                  </a:cxn>
                  <a:cxn ang="0">
                    <a:pos x="58" y="42"/>
                  </a:cxn>
                  <a:cxn ang="0">
                    <a:pos x="77" y="33"/>
                  </a:cxn>
                  <a:cxn ang="0">
                    <a:pos x="91" y="23"/>
                  </a:cxn>
                  <a:cxn ang="0">
                    <a:pos x="93" y="14"/>
                  </a:cxn>
                  <a:cxn ang="0">
                    <a:pos x="91" y="6"/>
                  </a:cxn>
                  <a:cxn ang="0">
                    <a:pos x="83" y="0"/>
                  </a:cxn>
                  <a:cxn ang="0">
                    <a:pos x="74" y="6"/>
                  </a:cxn>
                  <a:cxn ang="0">
                    <a:pos x="62" y="12"/>
                  </a:cxn>
                  <a:cxn ang="0">
                    <a:pos x="53" y="17"/>
                  </a:cxn>
                  <a:cxn ang="0">
                    <a:pos x="43" y="19"/>
                  </a:cxn>
                  <a:cxn ang="0">
                    <a:pos x="38" y="23"/>
                  </a:cxn>
                  <a:cxn ang="0">
                    <a:pos x="22" y="27"/>
                  </a:cxn>
                  <a:cxn ang="0">
                    <a:pos x="9" y="33"/>
                  </a:cxn>
                  <a:cxn ang="0">
                    <a:pos x="9" y="33"/>
                  </a:cxn>
                </a:cxnLst>
                <a:rect l="0" t="0" r="r" b="b"/>
                <a:pathLst>
                  <a:path w="93" h="50">
                    <a:moveTo>
                      <a:pt x="9" y="33"/>
                    </a:moveTo>
                    <a:lnTo>
                      <a:pt x="0" y="36"/>
                    </a:lnTo>
                    <a:lnTo>
                      <a:pt x="3" y="42"/>
                    </a:lnTo>
                    <a:lnTo>
                      <a:pt x="13" y="46"/>
                    </a:lnTo>
                    <a:lnTo>
                      <a:pt x="22" y="50"/>
                    </a:lnTo>
                    <a:lnTo>
                      <a:pt x="28" y="48"/>
                    </a:lnTo>
                    <a:lnTo>
                      <a:pt x="39" y="48"/>
                    </a:lnTo>
                    <a:lnTo>
                      <a:pt x="49" y="44"/>
                    </a:lnTo>
                    <a:lnTo>
                      <a:pt x="58" y="42"/>
                    </a:lnTo>
                    <a:lnTo>
                      <a:pt x="77" y="33"/>
                    </a:lnTo>
                    <a:lnTo>
                      <a:pt x="91" y="23"/>
                    </a:lnTo>
                    <a:lnTo>
                      <a:pt x="93" y="14"/>
                    </a:lnTo>
                    <a:lnTo>
                      <a:pt x="91" y="6"/>
                    </a:lnTo>
                    <a:lnTo>
                      <a:pt x="83" y="0"/>
                    </a:lnTo>
                    <a:lnTo>
                      <a:pt x="74" y="6"/>
                    </a:lnTo>
                    <a:lnTo>
                      <a:pt x="62" y="12"/>
                    </a:lnTo>
                    <a:lnTo>
                      <a:pt x="53" y="17"/>
                    </a:lnTo>
                    <a:lnTo>
                      <a:pt x="43" y="19"/>
                    </a:lnTo>
                    <a:lnTo>
                      <a:pt x="38" y="23"/>
                    </a:lnTo>
                    <a:lnTo>
                      <a:pt x="22" y="27"/>
                    </a:lnTo>
                    <a:lnTo>
                      <a:pt x="9" y="33"/>
                    </a:lnTo>
                    <a:lnTo>
                      <a:pt x="9" y="33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90"/>
              <p:cNvSpPr>
                <a:spLocks/>
              </p:cNvSpPr>
              <p:nvPr/>
            </p:nvSpPr>
            <p:spPr bwMode="auto">
              <a:xfrm>
                <a:off x="1370515" y="953952"/>
                <a:ext cx="94911" cy="125924"/>
              </a:xfrm>
              <a:custGeom>
                <a:avLst/>
                <a:gdLst/>
                <a:ahLst/>
                <a:cxnLst>
                  <a:cxn ang="0">
                    <a:pos x="101" y="103"/>
                  </a:cxn>
                  <a:cxn ang="0">
                    <a:pos x="95" y="92"/>
                  </a:cxn>
                  <a:cxn ang="0">
                    <a:pos x="91" y="80"/>
                  </a:cxn>
                  <a:cxn ang="0">
                    <a:pos x="84" y="67"/>
                  </a:cxn>
                  <a:cxn ang="0">
                    <a:pos x="76" y="56"/>
                  </a:cxn>
                  <a:cxn ang="0">
                    <a:pos x="65" y="42"/>
                  </a:cxn>
                  <a:cxn ang="0">
                    <a:pos x="55" y="31"/>
                  </a:cxn>
                  <a:cxn ang="0">
                    <a:pos x="46" y="19"/>
                  </a:cxn>
                  <a:cxn ang="0">
                    <a:pos x="38" y="12"/>
                  </a:cxn>
                  <a:cxn ang="0">
                    <a:pos x="29" y="6"/>
                  </a:cxn>
                  <a:cxn ang="0">
                    <a:pos x="19" y="2"/>
                  </a:cxn>
                  <a:cxn ang="0">
                    <a:pos x="8" y="0"/>
                  </a:cxn>
                  <a:cxn ang="0">
                    <a:pos x="0" y="6"/>
                  </a:cxn>
                  <a:cxn ang="0">
                    <a:pos x="12" y="18"/>
                  </a:cxn>
                  <a:cxn ang="0">
                    <a:pos x="27" y="35"/>
                  </a:cxn>
                  <a:cxn ang="0">
                    <a:pos x="38" y="48"/>
                  </a:cxn>
                  <a:cxn ang="0">
                    <a:pos x="51" y="63"/>
                  </a:cxn>
                  <a:cxn ang="0">
                    <a:pos x="57" y="76"/>
                  </a:cxn>
                  <a:cxn ang="0">
                    <a:pos x="65" y="90"/>
                  </a:cxn>
                  <a:cxn ang="0">
                    <a:pos x="72" y="101"/>
                  </a:cxn>
                  <a:cxn ang="0">
                    <a:pos x="84" y="113"/>
                  </a:cxn>
                  <a:cxn ang="0">
                    <a:pos x="88" y="116"/>
                  </a:cxn>
                  <a:cxn ang="0">
                    <a:pos x="95" y="120"/>
                  </a:cxn>
                  <a:cxn ang="0">
                    <a:pos x="99" y="116"/>
                  </a:cxn>
                  <a:cxn ang="0">
                    <a:pos x="101" y="103"/>
                  </a:cxn>
                  <a:cxn ang="0">
                    <a:pos x="101" y="103"/>
                  </a:cxn>
                </a:cxnLst>
                <a:rect l="0" t="0" r="r" b="b"/>
                <a:pathLst>
                  <a:path w="101" h="120">
                    <a:moveTo>
                      <a:pt x="101" y="103"/>
                    </a:moveTo>
                    <a:lnTo>
                      <a:pt x="95" y="92"/>
                    </a:lnTo>
                    <a:lnTo>
                      <a:pt x="91" y="80"/>
                    </a:lnTo>
                    <a:lnTo>
                      <a:pt x="84" y="67"/>
                    </a:lnTo>
                    <a:lnTo>
                      <a:pt x="76" y="56"/>
                    </a:lnTo>
                    <a:lnTo>
                      <a:pt x="65" y="42"/>
                    </a:lnTo>
                    <a:lnTo>
                      <a:pt x="55" y="31"/>
                    </a:lnTo>
                    <a:lnTo>
                      <a:pt x="46" y="19"/>
                    </a:lnTo>
                    <a:lnTo>
                      <a:pt x="38" y="12"/>
                    </a:lnTo>
                    <a:lnTo>
                      <a:pt x="29" y="6"/>
                    </a:lnTo>
                    <a:lnTo>
                      <a:pt x="19" y="2"/>
                    </a:lnTo>
                    <a:lnTo>
                      <a:pt x="8" y="0"/>
                    </a:lnTo>
                    <a:lnTo>
                      <a:pt x="0" y="6"/>
                    </a:lnTo>
                    <a:lnTo>
                      <a:pt x="12" y="18"/>
                    </a:lnTo>
                    <a:lnTo>
                      <a:pt x="27" y="35"/>
                    </a:lnTo>
                    <a:lnTo>
                      <a:pt x="38" y="48"/>
                    </a:lnTo>
                    <a:lnTo>
                      <a:pt x="51" y="63"/>
                    </a:lnTo>
                    <a:lnTo>
                      <a:pt x="57" y="76"/>
                    </a:lnTo>
                    <a:lnTo>
                      <a:pt x="65" y="90"/>
                    </a:lnTo>
                    <a:lnTo>
                      <a:pt x="72" y="101"/>
                    </a:lnTo>
                    <a:lnTo>
                      <a:pt x="84" y="113"/>
                    </a:lnTo>
                    <a:lnTo>
                      <a:pt x="88" y="116"/>
                    </a:lnTo>
                    <a:lnTo>
                      <a:pt x="95" y="120"/>
                    </a:lnTo>
                    <a:lnTo>
                      <a:pt x="99" y="116"/>
                    </a:lnTo>
                    <a:lnTo>
                      <a:pt x="101" y="103"/>
                    </a:lnTo>
                    <a:lnTo>
                      <a:pt x="101" y="103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91"/>
              <p:cNvSpPr>
                <a:spLocks/>
              </p:cNvSpPr>
              <p:nvPr/>
            </p:nvSpPr>
            <p:spPr bwMode="auto">
              <a:xfrm>
                <a:off x="1486307" y="1037901"/>
                <a:ext cx="89217" cy="35679"/>
              </a:xfrm>
              <a:custGeom>
                <a:avLst/>
                <a:gdLst/>
                <a:ahLst/>
                <a:cxnLst>
                  <a:cxn ang="0">
                    <a:pos x="89" y="34"/>
                  </a:cxn>
                  <a:cxn ang="0">
                    <a:pos x="95" y="33"/>
                  </a:cxn>
                  <a:cxn ang="0">
                    <a:pos x="93" y="25"/>
                  </a:cxn>
                  <a:cxn ang="0">
                    <a:pos x="87" y="17"/>
                  </a:cxn>
                  <a:cxn ang="0">
                    <a:pos x="82" y="12"/>
                  </a:cxn>
                  <a:cxn ang="0">
                    <a:pos x="72" y="6"/>
                  </a:cxn>
                  <a:cxn ang="0">
                    <a:pos x="62" y="4"/>
                  </a:cxn>
                  <a:cxn ang="0">
                    <a:pos x="51" y="2"/>
                  </a:cxn>
                  <a:cxn ang="0">
                    <a:pos x="42" y="2"/>
                  </a:cxn>
                  <a:cxn ang="0">
                    <a:pos x="21" y="0"/>
                  </a:cxn>
                  <a:cxn ang="0">
                    <a:pos x="7" y="6"/>
                  </a:cxn>
                  <a:cxn ang="0">
                    <a:pos x="0" y="10"/>
                  </a:cxn>
                  <a:cxn ang="0">
                    <a:pos x="0" y="17"/>
                  </a:cxn>
                  <a:cxn ang="0">
                    <a:pos x="5" y="21"/>
                  </a:cxn>
                  <a:cxn ang="0">
                    <a:pos x="19" y="23"/>
                  </a:cxn>
                  <a:cxn ang="0">
                    <a:pos x="28" y="19"/>
                  </a:cxn>
                  <a:cxn ang="0">
                    <a:pos x="40" y="19"/>
                  </a:cxn>
                  <a:cxn ang="0">
                    <a:pos x="47" y="21"/>
                  </a:cxn>
                  <a:cxn ang="0">
                    <a:pos x="57" y="23"/>
                  </a:cxn>
                  <a:cxn ang="0">
                    <a:pos x="70" y="29"/>
                  </a:cxn>
                  <a:cxn ang="0">
                    <a:pos x="89" y="34"/>
                  </a:cxn>
                  <a:cxn ang="0">
                    <a:pos x="89" y="34"/>
                  </a:cxn>
                </a:cxnLst>
                <a:rect l="0" t="0" r="r" b="b"/>
                <a:pathLst>
                  <a:path w="95" h="34">
                    <a:moveTo>
                      <a:pt x="89" y="34"/>
                    </a:moveTo>
                    <a:lnTo>
                      <a:pt x="95" y="33"/>
                    </a:lnTo>
                    <a:lnTo>
                      <a:pt x="93" y="25"/>
                    </a:lnTo>
                    <a:lnTo>
                      <a:pt x="87" y="17"/>
                    </a:lnTo>
                    <a:lnTo>
                      <a:pt x="82" y="12"/>
                    </a:lnTo>
                    <a:lnTo>
                      <a:pt x="72" y="6"/>
                    </a:lnTo>
                    <a:lnTo>
                      <a:pt x="62" y="4"/>
                    </a:lnTo>
                    <a:lnTo>
                      <a:pt x="51" y="2"/>
                    </a:lnTo>
                    <a:lnTo>
                      <a:pt x="42" y="2"/>
                    </a:lnTo>
                    <a:lnTo>
                      <a:pt x="21" y="0"/>
                    </a:lnTo>
                    <a:lnTo>
                      <a:pt x="7" y="6"/>
                    </a:lnTo>
                    <a:lnTo>
                      <a:pt x="0" y="10"/>
                    </a:lnTo>
                    <a:lnTo>
                      <a:pt x="0" y="17"/>
                    </a:lnTo>
                    <a:lnTo>
                      <a:pt x="5" y="21"/>
                    </a:lnTo>
                    <a:lnTo>
                      <a:pt x="19" y="23"/>
                    </a:lnTo>
                    <a:lnTo>
                      <a:pt x="28" y="19"/>
                    </a:lnTo>
                    <a:lnTo>
                      <a:pt x="40" y="19"/>
                    </a:lnTo>
                    <a:lnTo>
                      <a:pt x="47" y="21"/>
                    </a:lnTo>
                    <a:lnTo>
                      <a:pt x="57" y="23"/>
                    </a:lnTo>
                    <a:lnTo>
                      <a:pt x="70" y="29"/>
                    </a:lnTo>
                    <a:lnTo>
                      <a:pt x="89" y="34"/>
                    </a:lnTo>
                    <a:lnTo>
                      <a:pt x="89" y="34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92"/>
              <p:cNvSpPr>
                <a:spLocks/>
              </p:cNvSpPr>
              <p:nvPr/>
            </p:nvSpPr>
            <p:spPr bwMode="auto">
              <a:xfrm>
                <a:off x="1569828" y="1054691"/>
                <a:ext cx="75929" cy="71357"/>
              </a:xfrm>
              <a:custGeom>
                <a:avLst/>
                <a:gdLst/>
                <a:ahLst/>
                <a:cxnLst>
                  <a:cxn ang="0">
                    <a:pos x="6" y="55"/>
                  </a:cxn>
                  <a:cxn ang="0">
                    <a:pos x="0" y="61"/>
                  </a:cxn>
                  <a:cxn ang="0">
                    <a:pos x="6" y="65"/>
                  </a:cxn>
                  <a:cxn ang="0">
                    <a:pos x="15" y="67"/>
                  </a:cxn>
                  <a:cxn ang="0">
                    <a:pos x="25" y="69"/>
                  </a:cxn>
                  <a:cxn ang="0">
                    <a:pos x="42" y="59"/>
                  </a:cxn>
                  <a:cxn ang="0">
                    <a:pos x="59" y="46"/>
                  </a:cxn>
                  <a:cxn ang="0">
                    <a:pos x="72" y="31"/>
                  </a:cxn>
                  <a:cxn ang="0">
                    <a:pos x="82" y="17"/>
                  </a:cxn>
                  <a:cxn ang="0">
                    <a:pos x="80" y="8"/>
                  </a:cxn>
                  <a:cxn ang="0">
                    <a:pos x="76" y="2"/>
                  </a:cxn>
                  <a:cxn ang="0">
                    <a:pos x="67" y="0"/>
                  </a:cxn>
                  <a:cxn ang="0">
                    <a:pos x="59" y="10"/>
                  </a:cxn>
                  <a:cxn ang="0">
                    <a:pos x="52" y="19"/>
                  </a:cxn>
                  <a:cxn ang="0">
                    <a:pos x="44" y="27"/>
                  </a:cxn>
                  <a:cxn ang="0">
                    <a:pos x="38" y="33"/>
                  </a:cxn>
                  <a:cxn ang="0">
                    <a:pos x="33" y="38"/>
                  </a:cxn>
                  <a:cxn ang="0">
                    <a:pos x="17" y="46"/>
                  </a:cxn>
                  <a:cxn ang="0">
                    <a:pos x="6" y="55"/>
                  </a:cxn>
                  <a:cxn ang="0">
                    <a:pos x="6" y="55"/>
                  </a:cxn>
                </a:cxnLst>
                <a:rect l="0" t="0" r="r" b="b"/>
                <a:pathLst>
                  <a:path w="82" h="69">
                    <a:moveTo>
                      <a:pt x="6" y="55"/>
                    </a:moveTo>
                    <a:lnTo>
                      <a:pt x="0" y="61"/>
                    </a:lnTo>
                    <a:lnTo>
                      <a:pt x="6" y="65"/>
                    </a:lnTo>
                    <a:lnTo>
                      <a:pt x="15" y="67"/>
                    </a:lnTo>
                    <a:lnTo>
                      <a:pt x="25" y="69"/>
                    </a:lnTo>
                    <a:lnTo>
                      <a:pt x="42" y="59"/>
                    </a:lnTo>
                    <a:lnTo>
                      <a:pt x="59" y="46"/>
                    </a:lnTo>
                    <a:lnTo>
                      <a:pt x="72" y="31"/>
                    </a:lnTo>
                    <a:lnTo>
                      <a:pt x="82" y="17"/>
                    </a:lnTo>
                    <a:lnTo>
                      <a:pt x="80" y="8"/>
                    </a:lnTo>
                    <a:lnTo>
                      <a:pt x="76" y="2"/>
                    </a:lnTo>
                    <a:lnTo>
                      <a:pt x="67" y="0"/>
                    </a:lnTo>
                    <a:lnTo>
                      <a:pt x="59" y="10"/>
                    </a:lnTo>
                    <a:lnTo>
                      <a:pt x="52" y="19"/>
                    </a:lnTo>
                    <a:lnTo>
                      <a:pt x="44" y="27"/>
                    </a:lnTo>
                    <a:lnTo>
                      <a:pt x="38" y="33"/>
                    </a:lnTo>
                    <a:lnTo>
                      <a:pt x="33" y="38"/>
                    </a:lnTo>
                    <a:lnTo>
                      <a:pt x="17" y="46"/>
                    </a:lnTo>
                    <a:lnTo>
                      <a:pt x="6" y="55"/>
                    </a:lnTo>
                    <a:lnTo>
                      <a:pt x="6" y="55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93"/>
              <p:cNvSpPr>
                <a:spLocks/>
              </p:cNvSpPr>
              <p:nvPr/>
            </p:nvSpPr>
            <p:spPr bwMode="auto">
              <a:xfrm>
                <a:off x="1662841" y="1090370"/>
                <a:ext cx="62642" cy="52469"/>
              </a:xfrm>
              <a:custGeom>
                <a:avLst/>
                <a:gdLst/>
                <a:ahLst/>
                <a:cxnLst>
                  <a:cxn ang="0">
                    <a:pos x="4" y="32"/>
                  </a:cxn>
                  <a:cxn ang="0">
                    <a:pos x="0" y="36"/>
                  </a:cxn>
                  <a:cxn ang="0">
                    <a:pos x="4" y="41"/>
                  </a:cxn>
                  <a:cxn ang="0">
                    <a:pos x="11" y="45"/>
                  </a:cxn>
                  <a:cxn ang="0">
                    <a:pos x="21" y="49"/>
                  </a:cxn>
                  <a:cxn ang="0">
                    <a:pos x="32" y="45"/>
                  </a:cxn>
                  <a:cxn ang="0">
                    <a:pos x="48" y="38"/>
                  </a:cxn>
                  <a:cxn ang="0">
                    <a:pos x="57" y="26"/>
                  </a:cxn>
                  <a:cxn ang="0">
                    <a:pos x="67" y="17"/>
                  </a:cxn>
                  <a:cxn ang="0">
                    <a:pos x="65" y="9"/>
                  </a:cxn>
                  <a:cxn ang="0">
                    <a:pos x="61" y="1"/>
                  </a:cxn>
                  <a:cxn ang="0">
                    <a:pos x="55" y="0"/>
                  </a:cxn>
                  <a:cxn ang="0">
                    <a:pos x="49" y="5"/>
                  </a:cxn>
                  <a:cxn ang="0">
                    <a:pos x="36" y="17"/>
                  </a:cxn>
                  <a:cxn ang="0">
                    <a:pos x="25" y="22"/>
                  </a:cxn>
                  <a:cxn ang="0">
                    <a:pos x="13" y="26"/>
                  </a:cxn>
                  <a:cxn ang="0">
                    <a:pos x="4" y="32"/>
                  </a:cxn>
                  <a:cxn ang="0">
                    <a:pos x="4" y="32"/>
                  </a:cxn>
                </a:cxnLst>
                <a:rect l="0" t="0" r="r" b="b"/>
                <a:pathLst>
                  <a:path w="67" h="49">
                    <a:moveTo>
                      <a:pt x="4" y="32"/>
                    </a:moveTo>
                    <a:lnTo>
                      <a:pt x="0" y="36"/>
                    </a:lnTo>
                    <a:lnTo>
                      <a:pt x="4" y="41"/>
                    </a:lnTo>
                    <a:lnTo>
                      <a:pt x="11" y="45"/>
                    </a:lnTo>
                    <a:lnTo>
                      <a:pt x="21" y="49"/>
                    </a:lnTo>
                    <a:lnTo>
                      <a:pt x="32" y="45"/>
                    </a:lnTo>
                    <a:lnTo>
                      <a:pt x="48" y="38"/>
                    </a:lnTo>
                    <a:lnTo>
                      <a:pt x="57" y="26"/>
                    </a:lnTo>
                    <a:lnTo>
                      <a:pt x="67" y="17"/>
                    </a:lnTo>
                    <a:lnTo>
                      <a:pt x="65" y="9"/>
                    </a:lnTo>
                    <a:lnTo>
                      <a:pt x="61" y="1"/>
                    </a:lnTo>
                    <a:lnTo>
                      <a:pt x="55" y="0"/>
                    </a:lnTo>
                    <a:lnTo>
                      <a:pt x="49" y="5"/>
                    </a:lnTo>
                    <a:lnTo>
                      <a:pt x="36" y="17"/>
                    </a:lnTo>
                    <a:lnTo>
                      <a:pt x="25" y="22"/>
                    </a:lnTo>
                    <a:lnTo>
                      <a:pt x="13" y="26"/>
                    </a:lnTo>
                    <a:lnTo>
                      <a:pt x="4" y="32"/>
                    </a:lnTo>
                    <a:lnTo>
                      <a:pt x="4" y="32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94"/>
              <p:cNvSpPr>
                <a:spLocks/>
              </p:cNvSpPr>
              <p:nvPr/>
            </p:nvSpPr>
            <p:spPr bwMode="auto">
              <a:xfrm>
                <a:off x="897858" y="693710"/>
                <a:ext cx="1769142" cy="677890"/>
              </a:xfrm>
              <a:custGeom>
                <a:avLst/>
                <a:gdLst/>
                <a:ahLst/>
                <a:cxnLst>
                  <a:cxn ang="0">
                    <a:pos x="118" y="27"/>
                  </a:cxn>
                  <a:cxn ang="0">
                    <a:pos x="264" y="40"/>
                  </a:cxn>
                  <a:cxn ang="0">
                    <a:pos x="413" y="154"/>
                  </a:cxn>
                  <a:cxn ang="0">
                    <a:pos x="525" y="325"/>
                  </a:cxn>
                  <a:cxn ang="0">
                    <a:pos x="726" y="411"/>
                  </a:cxn>
                  <a:cxn ang="0">
                    <a:pos x="943" y="479"/>
                  </a:cxn>
                  <a:cxn ang="0">
                    <a:pos x="1055" y="574"/>
                  </a:cxn>
                  <a:cxn ang="0">
                    <a:pos x="1167" y="618"/>
                  </a:cxn>
                  <a:cxn ang="0">
                    <a:pos x="1184" y="521"/>
                  </a:cxn>
                  <a:cxn ang="0">
                    <a:pos x="1065" y="403"/>
                  </a:cxn>
                  <a:cxn ang="0">
                    <a:pos x="951" y="318"/>
                  </a:cxn>
                  <a:cxn ang="0">
                    <a:pos x="960" y="223"/>
                  </a:cxn>
                  <a:cxn ang="0">
                    <a:pos x="1057" y="202"/>
                  </a:cxn>
                  <a:cxn ang="0">
                    <a:pos x="1177" y="187"/>
                  </a:cxn>
                  <a:cxn ang="0">
                    <a:pos x="1308" y="192"/>
                  </a:cxn>
                  <a:cxn ang="0">
                    <a:pos x="1414" y="194"/>
                  </a:cxn>
                  <a:cxn ang="0">
                    <a:pos x="1513" y="251"/>
                  </a:cxn>
                  <a:cxn ang="0">
                    <a:pos x="1648" y="392"/>
                  </a:cxn>
                  <a:cxn ang="0">
                    <a:pos x="1739" y="462"/>
                  </a:cxn>
                  <a:cxn ang="0">
                    <a:pos x="1827" y="472"/>
                  </a:cxn>
                  <a:cxn ang="0">
                    <a:pos x="1698" y="295"/>
                  </a:cxn>
                  <a:cxn ang="0">
                    <a:pos x="1506" y="126"/>
                  </a:cxn>
                  <a:cxn ang="0">
                    <a:pos x="1395" y="80"/>
                  </a:cxn>
                  <a:cxn ang="0">
                    <a:pos x="1302" y="48"/>
                  </a:cxn>
                  <a:cxn ang="0">
                    <a:pos x="1171" y="21"/>
                  </a:cxn>
                  <a:cxn ang="0">
                    <a:pos x="1034" y="21"/>
                  </a:cxn>
                  <a:cxn ang="0">
                    <a:pos x="1057" y="0"/>
                  </a:cxn>
                  <a:cxn ang="0">
                    <a:pos x="1150" y="0"/>
                  </a:cxn>
                  <a:cxn ang="0">
                    <a:pos x="1249" y="10"/>
                  </a:cxn>
                  <a:cxn ang="0">
                    <a:pos x="1350" y="42"/>
                  </a:cxn>
                  <a:cxn ang="0">
                    <a:pos x="1477" y="86"/>
                  </a:cxn>
                  <a:cxn ang="0">
                    <a:pos x="1603" y="156"/>
                  </a:cxn>
                  <a:cxn ang="0">
                    <a:pos x="1726" y="284"/>
                  </a:cxn>
                  <a:cxn ang="0">
                    <a:pos x="1836" y="426"/>
                  </a:cxn>
                  <a:cxn ang="0">
                    <a:pos x="1812" y="508"/>
                  </a:cxn>
                  <a:cxn ang="0">
                    <a:pos x="1682" y="447"/>
                  </a:cxn>
                  <a:cxn ang="0">
                    <a:pos x="1565" y="344"/>
                  </a:cxn>
                  <a:cxn ang="0">
                    <a:pos x="1470" y="236"/>
                  </a:cxn>
                  <a:cxn ang="0">
                    <a:pos x="1342" y="211"/>
                  </a:cxn>
                  <a:cxn ang="0">
                    <a:pos x="1232" y="215"/>
                  </a:cxn>
                  <a:cxn ang="0">
                    <a:pos x="1127" y="211"/>
                  </a:cxn>
                  <a:cxn ang="0">
                    <a:pos x="1027" y="228"/>
                  </a:cxn>
                  <a:cxn ang="0">
                    <a:pos x="964" y="289"/>
                  </a:cxn>
                  <a:cxn ang="0">
                    <a:pos x="1057" y="365"/>
                  </a:cxn>
                  <a:cxn ang="0">
                    <a:pos x="1152" y="455"/>
                  </a:cxn>
                  <a:cxn ang="0">
                    <a:pos x="1232" y="559"/>
                  </a:cxn>
                  <a:cxn ang="0">
                    <a:pos x="1173" y="645"/>
                  </a:cxn>
                  <a:cxn ang="0">
                    <a:pos x="1078" y="618"/>
                  </a:cxn>
                  <a:cxn ang="0">
                    <a:pos x="977" y="542"/>
                  </a:cxn>
                  <a:cxn ang="0">
                    <a:pos x="838" y="458"/>
                  </a:cxn>
                  <a:cxn ang="0">
                    <a:pos x="658" y="424"/>
                  </a:cxn>
                  <a:cxn ang="0">
                    <a:pos x="468" y="293"/>
                  </a:cxn>
                  <a:cxn ang="0">
                    <a:pos x="376" y="130"/>
                  </a:cxn>
                  <a:cxn ang="0">
                    <a:pos x="285" y="67"/>
                  </a:cxn>
                  <a:cxn ang="0">
                    <a:pos x="177" y="54"/>
                  </a:cxn>
                  <a:cxn ang="0">
                    <a:pos x="87" y="52"/>
                  </a:cxn>
                  <a:cxn ang="0">
                    <a:pos x="4" y="50"/>
                  </a:cxn>
                </a:cxnLst>
                <a:rect l="0" t="0" r="r" b="b"/>
                <a:pathLst>
                  <a:path w="1863" h="646">
                    <a:moveTo>
                      <a:pt x="2" y="36"/>
                    </a:moveTo>
                    <a:lnTo>
                      <a:pt x="15" y="33"/>
                    </a:lnTo>
                    <a:lnTo>
                      <a:pt x="32" y="31"/>
                    </a:lnTo>
                    <a:lnTo>
                      <a:pt x="49" y="29"/>
                    </a:lnTo>
                    <a:lnTo>
                      <a:pt x="67" y="29"/>
                    </a:lnTo>
                    <a:lnTo>
                      <a:pt x="84" y="27"/>
                    </a:lnTo>
                    <a:lnTo>
                      <a:pt x="101" y="27"/>
                    </a:lnTo>
                    <a:lnTo>
                      <a:pt x="118" y="27"/>
                    </a:lnTo>
                    <a:lnTo>
                      <a:pt x="137" y="27"/>
                    </a:lnTo>
                    <a:lnTo>
                      <a:pt x="154" y="27"/>
                    </a:lnTo>
                    <a:lnTo>
                      <a:pt x="173" y="27"/>
                    </a:lnTo>
                    <a:lnTo>
                      <a:pt x="192" y="29"/>
                    </a:lnTo>
                    <a:lnTo>
                      <a:pt x="211" y="33"/>
                    </a:lnTo>
                    <a:lnTo>
                      <a:pt x="228" y="33"/>
                    </a:lnTo>
                    <a:lnTo>
                      <a:pt x="245" y="36"/>
                    </a:lnTo>
                    <a:lnTo>
                      <a:pt x="264" y="40"/>
                    </a:lnTo>
                    <a:lnTo>
                      <a:pt x="281" y="46"/>
                    </a:lnTo>
                    <a:lnTo>
                      <a:pt x="306" y="54"/>
                    </a:lnTo>
                    <a:lnTo>
                      <a:pt x="331" y="65"/>
                    </a:lnTo>
                    <a:lnTo>
                      <a:pt x="350" y="78"/>
                    </a:lnTo>
                    <a:lnTo>
                      <a:pt x="369" y="95"/>
                    </a:lnTo>
                    <a:lnTo>
                      <a:pt x="384" y="112"/>
                    </a:lnTo>
                    <a:lnTo>
                      <a:pt x="399" y="133"/>
                    </a:lnTo>
                    <a:lnTo>
                      <a:pt x="413" y="154"/>
                    </a:lnTo>
                    <a:lnTo>
                      <a:pt x="426" y="177"/>
                    </a:lnTo>
                    <a:lnTo>
                      <a:pt x="437" y="198"/>
                    </a:lnTo>
                    <a:lnTo>
                      <a:pt x="451" y="221"/>
                    </a:lnTo>
                    <a:lnTo>
                      <a:pt x="462" y="244"/>
                    </a:lnTo>
                    <a:lnTo>
                      <a:pt x="477" y="266"/>
                    </a:lnTo>
                    <a:lnTo>
                      <a:pt x="490" y="285"/>
                    </a:lnTo>
                    <a:lnTo>
                      <a:pt x="508" y="306"/>
                    </a:lnTo>
                    <a:lnTo>
                      <a:pt x="525" y="325"/>
                    </a:lnTo>
                    <a:lnTo>
                      <a:pt x="548" y="344"/>
                    </a:lnTo>
                    <a:lnTo>
                      <a:pt x="570" y="361"/>
                    </a:lnTo>
                    <a:lnTo>
                      <a:pt x="593" y="375"/>
                    </a:lnTo>
                    <a:lnTo>
                      <a:pt x="618" y="386"/>
                    </a:lnTo>
                    <a:lnTo>
                      <a:pt x="644" y="396"/>
                    </a:lnTo>
                    <a:lnTo>
                      <a:pt x="671" y="401"/>
                    </a:lnTo>
                    <a:lnTo>
                      <a:pt x="698" y="407"/>
                    </a:lnTo>
                    <a:lnTo>
                      <a:pt x="726" y="411"/>
                    </a:lnTo>
                    <a:lnTo>
                      <a:pt x="755" y="417"/>
                    </a:lnTo>
                    <a:lnTo>
                      <a:pt x="781" y="418"/>
                    </a:lnTo>
                    <a:lnTo>
                      <a:pt x="810" y="424"/>
                    </a:lnTo>
                    <a:lnTo>
                      <a:pt x="836" y="430"/>
                    </a:lnTo>
                    <a:lnTo>
                      <a:pt x="865" y="439"/>
                    </a:lnTo>
                    <a:lnTo>
                      <a:pt x="890" y="449"/>
                    </a:lnTo>
                    <a:lnTo>
                      <a:pt x="916" y="462"/>
                    </a:lnTo>
                    <a:lnTo>
                      <a:pt x="943" y="479"/>
                    </a:lnTo>
                    <a:lnTo>
                      <a:pt x="970" y="502"/>
                    </a:lnTo>
                    <a:lnTo>
                      <a:pt x="979" y="512"/>
                    </a:lnTo>
                    <a:lnTo>
                      <a:pt x="990" y="521"/>
                    </a:lnTo>
                    <a:lnTo>
                      <a:pt x="1004" y="532"/>
                    </a:lnTo>
                    <a:lnTo>
                      <a:pt x="1017" y="544"/>
                    </a:lnTo>
                    <a:lnTo>
                      <a:pt x="1028" y="553"/>
                    </a:lnTo>
                    <a:lnTo>
                      <a:pt x="1042" y="565"/>
                    </a:lnTo>
                    <a:lnTo>
                      <a:pt x="1055" y="574"/>
                    </a:lnTo>
                    <a:lnTo>
                      <a:pt x="1070" y="586"/>
                    </a:lnTo>
                    <a:lnTo>
                      <a:pt x="1084" y="593"/>
                    </a:lnTo>
                    <a:lnTo>
                      <a:pt x="1097" y="601"/>
                    </a:lnTo>
                    <a:lnTo>
                      <a:pt x="1110" y="607"/>
                    </a:lnTo>
                    <a:lnTo>
                      <a:pt x="1125" y="612"/>
                    </a:lnTo>
                    <a:lnTo>
                      <a:pt x="1139" y="614"/>
                    </a:lnTo>
                    <a:lnTo>
                      <a:pt x="1154" y="618"/>
                    </a:lnTo>
                    <a:lnTo>
                      <a:pt x="1167" y="618"/>
                    </a:lnTo>
                    <a:lnTo>
                      <a:pt x="1182" y="618"/>
                    </a:lnTo>
                    <a:lnTo>
                      <a:pt x="1194" y="608"/>
                    </a:lnTo>
                    <a:lnTo>
                      <a:pt x="1201" y="599"/>
                    </a:lnTo>
                    <a:lnTo>
                      <a:pt x="1207" y="589"/>
                    </a:lnTo>
                    <a:lnTo>
                      <a:pt x="1211" y="582"/>
                    </a:lnTo>
                    <a:lnTo>
                      <a:pt x="1209" y="561"/>
                    </a:lnTo>
                    <a:lnTo>
                      <a:pt x="1201" y="542"/>
                    </a:lnTo>
                    <a:lnTo>
                      <a:pt x="1184" y="521"/>
                    </a:lnTo>
                    <a:lnTo>
                      <a:pt x="1167" y="502"/>
                    </a:lnTo>
                    <a:lnTo>
                      <a:pt x="1148" y="485"/>
                    </a:lnTo>
                    <a:lnTo>
                      <a:pt x="1135" y="470"/>
                    </a:lnTo>
                    <a:lnTo>
                      <a:pt x="1122" y="453"/>
                    </a:lnTo>
                    <a:lnTo>
                      <a:pt x="1110" y="439"/>
                    </a:lnTo>
                    <a:lnTo>
                      <a:pt x="1095" y="426"/>
                    </a:lnTo>
                    <a:lnTo>
                      <a:pt x="1082" y="415"/>
                    </a:lnTo>
                    <a:lnTo>
                      <a:pt x="1065" y="403"/>
                    </a:lnTo>
                    <a:lnTo>
                      <a:pt x="1049" y="394"/>
                    </a:lnTo>
                    <a:lnTo>
                      <a:pt x="1032" y="382"/>
                    </a:lnTo>
                    <a:lnTo>
                      <a:pt x="1017" y="375"/>
                    </a:lnTo>
                    <a:lnTo>
                      <a:pt x="1000" y="363"/>
                    </a:lnTo>
                    <a:lnTo>
                      <a:pt x="987" y="354"/>
                    </a:lnTo>
                    <a:lnTo>
                      <a:pt x="971" y="342"/>
                    </a:lnTo>
                    <a:lnTo>
                      <a:pt x="962" y="331"/>
                    </a:lnTo>
                    <a:lnTo>
                      <a:pt x="951" y="318"/>
                    </a:lnTo>
                    <a:lnTo>
                      <a:pt x="943" y="303"/>
                    </a:lnTo>
                    <a:lnTo>
                      <a:pt x="937" y="285"/>
                    </a:lnTo>
                    <a:lnTo>
                      <a:pt x="935" y="270"/>
                    </a:lnTo>
                    <a:lnTo>
                      <a:pt x="935" y="255"/>
                    </a:lnTo>
                    <a:lnTo>
                      <a:pt x="939" y="246"/>
                    </a:lnTo>
                    <a:lnTo>
                      <a:pt x="945" y="234"/>
                    </a:lnTo>
                    <a:lnTo>
                      <a:pt x="954" y="228"/>
                    </a:lnTo>
                    <a:lnTo>
                      <a:pt x="960" y="223"/>
                    </a:lnTo>
                    <a:lnTo>
                      <a:pt x="971" y="217"/>
                    </a:lnTo>
                    <a:lnTo>
                      <a:pt x="983" y="213"/>
                    </a:lnTo>
                    <a:lnTo>
                      <a:pt x="996" y="213"/>
                    </a:lnTo>
                    <a:lnTo>
                      <a:pt x="1008" y="209"/>
                    </a:lnTo>
                    <a:lnTo>
                      <a:pt x="1019" y="208"/>
                    </a:lnTo>
                    <a:lnTo>
                      <a:pt x="1032" y="206"/>
                    </a:lnTo>
                    <a:lnTo>
                      <a:pt x="1046" y="206"/>
                    </a:lnTo>
                    <a:lnTo>
                      <a:pt x="1057" y="202"/>
                    </a:lnTo>
                    <a:lnTo>
                      <a:pt x="1070" y="200"/>
                    </a:lnTo>
                    <a:lnTo>
                      <a:pt x="1082" y="196"/>
                    </a:lnTo>
                    <a:lnTo>
                      <a:pt x="1095" y="194"/>
                    </a:lnTo>
                    <a:lnTo>
                      <a:pt x="1110" y="188"/>
                    </a:lnTo>
                    <a:lnTo>
                      <a:pt x="1127" y="187"/>
                    </a:lnTo>
                    <a:lnTo>
                      <a:pt x="1144" y="187"/>
                    </a:lnTo>
                    <a:lnTo>
                      <a:pt x="1162" y="187"/>
                    </a:lnTo>
                    <a:lnTo>
                      <a:pt x="1177" y="187"/>
                    </a:lnTo>
                    <a:lnTo>
                      <a:pt x="1194" y="187"/>
                    </a:lnTo>
                    <a:lnTo>
                      <a:pt x="1211" y="188"/>
                    </a:lnTo>
                    <a:lnTo>
                      <a:pt x="1228" y="190"/>
                    </a:lnTo>
                    <a:lnTo>
                      <a:pt x="1243" y="190"/>
                    </a:lnTo>
                    <a:lnTo>
                      <a:pt x="1260" y="192"/>
                    </a:lnTo>
                    <a:lnTo>
                      <a:pt x="1276" y="192"/>
                    </a:lnTo>
                    <a:lnTo>
                      <a:pt x="1293" y="194"/>
                    </a:lnTo>
                    <a:lnTo>
                      <a:pt x="1308" y="192"/>
                    </a:lnTo>
                    <a:lnTo>
                      <a:pt x="1325" y="192"/>
                    </a:lnTo>
                    <a:lnTo>
                      <a:pt x="1342" y="190"/>
                    </a:lnTo>
                    <a:lnTo>
                      <a:pt x="1359" y="190"/>
                    </a:lnTo>
                    <a:lnTo>
                      <a:pt x="1371" y="190"/>
                    </a:lnTo>
                    <a:lnTo>
                      <a:pt x="1382" y="190"/>
                    </a:lnTo>
                    <a:lnTo>
                      <a:pt x="1393" y="190"/>
                    </a:lnTo>
                    <a:lnTo>
                      <a:pt x="1405" y="192"/>
                    </a:lnTo>
                    <a:lnTo>
                      <a:pt x="1414" y="194"/>
                    </a:lnTo>
                    <a:lnTo>
                      <a:pt x="1426" y="198"/>
                    </a:lnTo>
                    <a:lnTo>
                      <a:pt x="1437" y="200"/>
                    </a:lnTo>
                    <a:lnTo>
                      <a:pt x="1449" y="206"/>
                    </a:lnTo>
                    <a:lnTo>
                      <a:pt x="1468" y="213"/>
                    </a:lnTo>
                    <a:lnTo>
                      <a:pt x="1487" y="227"/>
                    </a:lnTo>
                    <a:lnTo>
                      <a:pt x="1494" y="232"/>
                    </a:lnTo>
                    <a:lnTo>
                      <a:pt x="1504" y="242"/>
                    </a:lnTo>
                    <a:lnTo>
                      <a:pt x="1513" y="251"/>
                    </a:lnTo>
                    <a:lnTo>
                      <a:pt x="1523" y="263"/>
                    </a:lnTo>
                    <a:lnTo>
                      <a:pt x="1536" y="280"/>
                    </a:lnTo>
                    <a:lnTo>
                      <a:pt x="1553" y="301"/>
                    </a:lnTo>
                    <a:lnTo>
                      <a:pt x="1572" y="318"/>
                    </a:lnTo>
                    <a:lnTo>
                      <a:pt x="1591" y="339"/>
                    </a:lnTo>
                    <a:lnTo>
                      <a:pt x="1610" y="356"/>
                    </a:lnTo>
                    <a:lnTo>
                      <a:pt x="1629" y="375"/>
                    </a:lnTo>
                    <a:lnTo>
                      <a:pt x="1648" y="392"/>
                    </a:lnTo>
                    <a:lnTo>
                      <a:pt x="1667" y="411"/>
                    </a:lnTo>
                    <a:lnTo>
                      <a:pt x="1673" y="417"/>
                    </a:lnTo>
                    <a:lnTo>
                      <a:pt x="1682" y="424"/>
                    </a:lnTo>
                    <a:lnTo>
                      <a:pt x="1694" y="432"/>
                    </a:lnTo>
                    <a:lnTo>
                      <a:pt x="1705" y="441"/>
                    </a:lnTo>
                    <a:lnTo>
                      <a:pt x="1717" y="447"/>
                    </a:lnTo>
                    <a:lnTo>
                      <a:pt x="1728" y="455"/>
                    </a:lnTo>
                    <a:lnTo>
                      <a:pt x="1739" y="462"/>
                    </a:lnTo>
                    <a:lnTo>
                      <a:pt x="1753" y="470"/>
                    </a:lnTo>
                    <a:lnTo>
                      <a:pt x="1764" y="474"/>
                    </a:lnTo>
                    <a:lnTo>
                      <a:pt x="1776" y="477"/>
                    </a:lnTo>
                    <a:lnTo>
                      <a:pt x="1787" y="479"/>
                    </a:lnTo>
                    <a:lnTo>
                      <a:pt x="1798" y="481"/>
                    </a:lnTo>
                    <a:lnTo>
                      <a:pt x="1808" y="479"/>
                    </a:lnTo>
                    <a:lnTo>
                      <a:pt x="1819" y="477"/>
                    </a:lnTo>
                    <a:lnTo>
                      <a:pt x="1827" y="472"/>
                    </a:lnTo>
                    <a:lnTo>
                      <a:pt x="1836" y="468"/>
                    </a:lnTo>
                    <a:lnTo>
                      <a:pt x="1814" y="441"/>
                    </a:lnTo>
                    <a:lnTo>
                      <a:pt x="1795" y="417"/>
                    </a:lnTo>
                    <a:lnTo>
                      <a:pt x="1776" y="392"/>
                    </a:lnTo>
                    <a:lnTo>
                      <a:pt x="1757" y="367"/>
                    </a:lnTo>
                    <a:lnTo>
                      <a:pt x="1736" y="342"/>
                    </a:lnTo>
                    <a:lnTo>
                      <a:pt x="1717" y="318"/>
                    </a:lnTo>
                    <a:lnTo>
                      <a:pt x="1698" y="295"/>
                    </a:lnTo>
                    <a:lnTo>
                      <a:pt x="1679" y="272"/>
                    </a:lnTo>
                    <a:lnTo>
                      <a:pt x="1656" y="249"/>
                    </a:lnTo>
                    <a:lnTo>
                      <a:pt x="1635" y="227"/>
                    </a:lnTo>
                    <a:lnTo>
                      <a:pt x="1612" y="204"/>
                    </a:lnTo>
                    <a:lnTo>
                      <a:pt x="1589" y="185"/>
                    </a:lnTo>
                    <a:lnTo>
                      <a:pt x="1563" y="162"/>
                    </a:lnTo>
                    <a:lnTo>
                      <a:pt x="1536" y="145"/>
                    </a:lnTo>
                    <a:lnTo>
                      <a:pt x="1506" y="126"/>
                    </a:lnTo>
                    <a:lnTo>
                      <a:pt x="1477" y="111"/>
                    </a:lnTo>
                    <a:lnTo>
                      <a:pt x="1464" y="105"/>
                    </a:lnTo>
                    <a:lnTo>
                      <a:pt x="1452" y="101"/>
                    </a:lnTo>
                    <a:lnTo>
                      <a:pt x="1441" y="97"/>
                    </a:lnTo>
                    <a:lnTo>
                      <a:pt x="1430" y="93"/>
                    </a:lnTo>
                    <a:lnTo>
                      <a:pt x="1418" y="88"/>
                    </a:lnTo>
                    <a:lnTo>
                      <a:pt x="1407" y="84"/>
                    </a:lnTo>
                    <a:lnTo>
                      <a:pt x="1395" y="80"/>
                    </a:lnTo>
                    <a:lnTo>
                      <a:pt x="1384" y="78"/>
                    </a:lnTo>
                    <a:lnTo>
                      <a:pt x="1371" y="73"/>
                    </a:lnTo>
                    <a:lnTo>
                      <a:pt x="1359" y="69"/>
                    </a:lnTo>
                    <a:lnTo>
                      <a:pt x="1348" y="65"/>
                    </a:lnTo>
                    <a:lnTo>
                      <a:pt x="1336" y="61"/>
                    </a:lnTo>
                    <a:lnTo>
                      <a:pt x="1325" y="55"/>
                    </a:lnTo>
                    <a:lnTo>
                      <a:pt x="1314" y="54"/>
                    </a:lnTo>
                    <a:lnTo>
                      <a:pt x="1302" y="48"/>
                    </a:lnTo>
                    <a:lnTo>
                      <a:pt x="1291" y="46"/>
                    </a:lnTo>
                    <a:lnTo>
                      <a:pt x="1274" y="40"/>
                    </a:lnTo>
                    <a:lnTo>
                      <a:pt x="1257" y="35"/>
                    </a:lnTo>
                    <a:lnTo>
                      <a:pt x="1239" y="31"/>
                    </a:lnTo>
                    <a:lnTo>
                      <a:pt x="1222" y="27"/>
                    </a:lnTo>
                    <a:lnTo>
                      <a:pt x="1205" y="23"/>
                    </a:lnTo>
                    <a:lnTo>
                      <a:pt x="1188" y="21"/>
                    </a:lnTo>
                    <a:lnTo>
                      <a:pt x="1171" y="21"/>
                    </a:lnTo>
                    <a:lnTo>
                      <a:pt x="1156" y="21"/>
                    </a:lnTo>
                    <a:lnTo>
                      <a:pt x="1137" y="19"/>
                    </a:lnTo>
                    <a:lnTo>
                      <a:pt x="1120" y="17"/>
                    </a:lnTo>
                    <a:lnTo>
                      <a:pt x="1103" y="17"/>
                    </a:lnTo>
                    <a:lnTo>
                      <a:pt x="1086" y="19"/>
                    </a:lnTo>
                    <a:lnTo>
                      <a:pt x="1068" y="19"/>
                    </a:lnTo>
                    <a:lnTo>
                      <a:pt x="1051" y="19"/>
                    </a:lnTo>
                    <a:lnTo>
                      <a:pt x="1034" y="21"/>
                    </a:lnTo>
                    <a:lnTo>
                      <a:pt x="1017" y="23"/>
                    </a:lnTo>
                    <a:lnTo>
                      <a:pt x="1008" y="19"/>
                    </a:lnTo>
                    <a:lnTo>
                      <a:pt x="1002" y="16"/>
                    </a:lnTo>
                    <a:lnTo>
                      <a:pt x="1002" y="8"/>
                    </a:lnTo>
                    <a:lnTo>
                      <a:pt x="1015" y="6"/>
                    </a:lnTo>
                    <a:lnTo>
                      <a:pt x="1028" y="2"/>
                    </a:lnTo>
                    <a:lnTo>
                      <a:pt x="1047" y="2"/>
                    </a:lnTo>
                    <a:lnTo>
                      <a:pt x="1057" y="0"/>
                    </a:lnTo>
                    <a:lnTo>
                      <a:pt x="1068" y="0"/>
                    </a:lnTo>
                    <a:lnTo>
                      <a:pt x="1080" y="0"/>
                    </a:lnTo>
                    <a:lnTo>
                      <a:pt x="1091" y="0"/>
                    </a:lnTo>
                    <a:lnTo>
                      <a:pt x="1101" y="0"/>
                    </a:lnTo>
                    <a:lnTo>
                      <a:pt x="1112" y="0"/>
                    </a:lnTo>
                    <a:lnTo>
                      <a:pt x="1122" y="0"/>
                    </a:lnTo>
                    <a:lnTo>
                      <a:pt x="1133" y="0"/>
                    </a:lnTo>
                    <a:lnTo>
                      <a:pt x="1150" y="0"/>
                    </a:lnTo>
                    <a:lnTo>
                      <a:pt x="1165" y="2"/>
                    </a:lnTo>
                    <a:lnTo>
                      <a:pt x="1177" y="2"/>
                    </a:lnTo>
                    <a:lnTo>
                      <a:pt x="1188" y="2"/>
                    </a:lnTo>
                    <a:lnTo>
                      <a:pt x="1200" y="2"/>
                    </a:lnTo>
                    <a:lnTo>
                      <a:pt x="1213" y="4"/>
                    </a:lnTo>
                    <a:lnTo>
                      <a:pt x="1224" y="4"/>
                    </a:lnTo>
                    <a:lnTo>
                      <a:pt x="1238" y="8"/>
                    </a:lnTo>
                    <a:lnTo>
                      <a:pt x="1249" y="10"/>
                    </a:lnTo>
                    <a:lnTo>
                      <a:pt x="1262" y="16"/>
                    </a:lnTo>
                    <a:lnTo>
                      <a:pt x="1274" y="17"/>
                    </a:lnTo>
                    <a:lnTo>
                      <a:pt x="1285" y="21"/>
                    </a:lnTo>
                    <a:lnTo>
                      <a:pt x="1297" y="23"/>
                    </a:lnTo>
                    <a:lnTo>
                      <a:pt x="1310" y="29"/>
                    </a:lnTo>
                    <a:lnTo>
                      <a:pt x="1321" y="33"/>
                    </a:lnTo>
                    <a:lnTo>
                      <a:pt x="1336" y="36"/>
                    </a:lnTo>
                    <a:lnTo>
                      <a:pt x="1350" y="42"/>
                    </a:lnTo>
                    <a:lnTo>
                      <a:pt x="1365" y="48"/>
                    </a:lnTo>
                    <a:lnTo>
                      <a:pt x="1380" y="52"/>
                    </a:lnTo>
                    <a:lnTo>
                      <a:pt x="1395" y="57"/>
                    </a:lnTo>
                    <a:lnTo>
                      <a:pt x="1411" y="63"/>
                    </a:lnTo>
                    <a:lnTo>
                      <a:pt x="1428" y="69"/>
                    </a:lnTo>
                    <a:lnTo>
                      <a:pt x="1443" y="74"/>
                    </a:lnTo>
                    <a:lnTo>
                      <a:pt x="1460" y="80"/>
                    </a:lnTo>
                    <a:lnTo>
                      <a:pt x="1477" y="86"/>
                    </a:lnTo>
                    <a:lnTo>
                      <a:pt x="1494" y="93"/>
                    </a:lnTo>
                    <a:lnTo>
                      <a:pt x="1509" y="99"/>
                    </a:lnTo>
                    <a:lnTo>
                      <a:pt x="1525" y="107"/>
                    </a:lnTo>
                    <a:lnTo>
                      <a:pt x="1540" y="114"/>
                    </a:lnTo>
                    <a:lnTo>
                      <a:pt x="1557" y="126"/>
                    </a:lnTo>
                    <a:lnTo>
                      <a:pt x="1572" y="133"/>
                    </a:lnTo>
                    <a:lnTo>
                      <a:pt x="1587" y="145"/>
                    </a:lnTo>
                    <a:lnTo>
                      <a:pt x="1603" y="156"/>
                    </a:lnTo>
                    <a:lnTo>
                      <a:pt x="1620" y="171"/>
                    </a:lnTo>
                    <a:lnTo>
                      <a:pt x="1637" y="185"/>
                    </a:lnTo>
                    <a:lnTo>
                      <a:pt x="1654" y="200"/>
                    </a:lnTo>
                    <a:lnTo>
                      <a:pt x="1669" y="215"/>
                    </a:lnTo>
                    <a:lnTo>
                      <a:pt x="1686" y="232"/>
                    </a:lnTo>
                    <a:lnTo>
                      <a:pt x="1700" y="249"/>
                    </a:lnTo>
                    <a:lnTo>
                      <a:pt x="1713" y="266"/>
                    </a:lnTo>
                    <a:lnTo>
                      <a:pt x="1726" y="284"/>
                    </a:lnTo>
                    <a:lnTo>
                      <a:pt x="1741" y="303"/>
                    </a:lnTo>
                    <a:lnTo>
                      <a:pt x="1753" y="320"/>
                    </a:lnTo>
                    <a:lnTo>
                      <a:pt x="1766" y="337"/>
                    </a:lnTo>
                    <a:lnTo>
                      <a:pt x="1777" y="354"/>
                    </a:lnTo>
                    <a:lnTo>
                      <a:pt x="1793" y="373"/>
                    </a:lnTo>
                    <a:lnTo>
                      <a:pt x="1804" y="390"/>
                    </a:lnTo>
                    <a:lnTo>
                      <a:pt x="1819" y="409"/>
                    </a:lnTo>
                    <a:lnTo>
                      <a:pt x="1836" y="426"/>
                    </a:lnTo>
                    <a:lnTo>
                      <a:pt x="1854" y="445"/>
                    </a:lnTo>
                    <a:lnTo>
                      <a:pt x="1857" y="451"/>
                    </a:lnTo>
                    <a:lnTo>
                      <a:pt x="1861" y="462"/>
                    </a:lnTo>
                    <a:lnTo>
                      <a:pt x="1863" y="472"/>
                    </a:lnTo>
                    <a:lnTo>
                      <a:pt x="1859" y="481"/>
                    </a:lnTo>
                    <a:lnTo>
                      <a:pt x="1842" y="493"/>
                    </a:lnTo>
                    <a:lnTo>
                      <a:pt x="1827" y="504"/>
                    </a:lnTo>
                    <a:lnTo>
                      <a:pt x="1812" y="508"/>
                    </a:lnTo>
                    <a:lnTo>
                      <a:pt x="1796" y="510"/>
                    </a:lnTo>
                    <a:lnTo>
                      <a:pt x="1779" y="506"/>
                    </a:lnTo>
                    <a:lnTo>
                      <a:pt x="1764" y="502"/>
                    </a:lnTo>
                    <a:lnTo>
                      <a:pt x="1747" y="494"/>
                    </a:lnTo>
                    <a:lnTo>
                      <a:pt x="1732" y="487"/>
                    </a:lnTo>
                    <a:lnTo>
                      <a:pt x="1715" y="474"/>
                    </a:lnTo>
                    <a:lnTo>
                      <a:pt x="1698" y="460"/>
                    </a:lnTo>
                    <a:lnTo>
                      <a:pt x="1682" y="447"/>
                    </a:lnTo>
                    <a:lnTo>
                      <a:pt x="1667" y="436"/>
                    </a:lnTo>
                    <a:lnTo>
                      <a:pt x="1650" y="420"/>
                    </a:lnTo>
                    <a:lnTo>
                      <a:pt x="1637" y="409"/>
                    </a:lnTo>
                    <a:lnTo>
                      <a:pt x="1622" y="396"/>
                    </a:lnTo>
                    <a:lnTo>
                      <a:pt x="1610" y="388"/>
                    </a:lnTo>
                    <a:lnTo>
                      <a:pt x="1593" y="373"/>
                    </a:lnTo>
                    <a:lnTo>
                      <a:pt x="1578" y="360"/>
                    </a:lnTo>
                    <a:lnTo>
                      <a:pt x="1565" y="344"/>
                    </a:lnTo>
                    <a:lnTo>
                      <a:pt x="1553" y="331"/>
                    </a:lnTo>
                    <a:lnTo>
                      <a:pt x="1542" y="314"/>
                    </a:lnTo>
                    <a:lnTo>
                      <a:pt x="1530" y="301"/>
                    </a:lnTo>
                    <a:lnTo>
                      <a:pt x="1519" y="285"/>
                    </a:lnTo>
                    <a:lnTo>
                      <a:pt x="1508" y="274"/>
                    </a:lnTo>
                    <a:lnTo>
                      <a:pt x="1494" y="259"/>
                    </a:lnTo>
                    <a:lnTo>
                      <a:pt x="1483" y="247"/>
                    </a:lnTo>
                    <a:lnTo>
                      <a:pt x="1470" y="236"/>
                    </a:lnTo>
                    <a:lnTo>
                      <a:pt x="1456" y="230"/>
                    </a:lnTo>
                    <a:lnTo>
                      <a:pt x="1439" y="223"/>
                    </a:lnTo>
                    <a:lnTo>
                      <a:pt x="1424" y="219"/>
                    </a:lnTo>
                    <a:lnTo>
                      <a:pt x="1405" y="217"/>
                    </a:lnTo>
                    <a:lnTo>
                      <a:pt x="1386" y="219"/>
                    </a:lnTo>
                    <a:lnTo>
                      <a:pt x="1371" y="213"/>
                    </a:lnTo>
                    <a:lnTo>
                      <a:pt x="1357" y="211"/>
                    </a:lnTo>
                    <a:lnTo>
                      <a:pt x="1342" y="211"/>
                    </a:lnTo>
                    <a:lnTo>
                      <a:pt x="1331" y="211"/>
                    </a:lnTo>
                    <a:lnTo>
                      <a:pt x="1316" y="211"/>
                    </a:lnTo>
                    <a:lnTo>
                      <a:pt x="1302" y="211"/>
                    </a:lnTo>
                    <a:lnTo>
                      <a:pt x="1287" y="213"/>
                    </a:lnTo>
                    <a:lnTo>
                      <a:pt x="1276" y="215"/>
                    </a:lnTo>
                    <a:lnTo>
                      <a:pt x="1260" y="215"/>
                    </a:lnTo>
                    <a:lnTo>
                      <a:pt x="1247" y="215"/>
                    </a:lnTo>
                    <a:lnTo>
                      <a:pt x="1232" y="215"/>
                    </a:lnTo>
                    <a:lnTo>
                      <a:pt x="1219" y="217"/>
                    </a:lnTo>
                    <a:lnTo>
                      <a:pt x="1203" y="215"/>
                    </a:lnTo>
                    <a:lnTo>
                      <a:pt x="1192" y="215"/>
                    </a:lnTo>
                    <a:lnTo>
                      <a:pt x="1177" y="213"/>
                    </a:lnTo>
                    <a:lnTo>
                      <a:pt x="1165" y="211"/>
                    </a:lnTo>
                    <a:lnTo>
                      <a:pt x="1152" y="211"/>
                    </a:lnTo>
                    <a:lnTo>
                      <a:pt x="1139" y="211"/>
                    </a:lnTo>
                    <a:lnTo>
                      <a:pt x="1127" y="211"/>
                    </a:lnTo>
                    <a:lnTo>
                      <a:pt x="1116" y="213"/>
                    </a:lnTo>
                    <a:lnTo>
                      <a:pt x="1103" y="213"/>
                    </a:lnTo>
                    <a:lnTo>
                      <a:pt x="1089" y="217"/>
                    </a:lnTo>
                    <a:lnTo>
                      <a:pt x="1078" y="219"/>
                    </a:lnTo>
                    <a:lnTo>
                      <a:pt x="1067" y="223"/>
                    </a:lnTo>
                    <a:lnTo>
                      <a:pt x="1053" y="223"/>
                    </a:lnTo>
                    <a:lnTo>
                      <a:pt x="1040" y="227"/>
                    </a:lnTo>
                    <a:lnTo>
                      <a:pt x="1027" y="228"/>
                    </a:lnTo>
                    <a:lnTo>
                      <a:pt x="1015" y="232"/>
                    </a:lnTo>
                    <a:lnTo>
                      <a:pt x="1004" y="234"/>
                    </a:lnTo>
                    <a:lnTo>
                      <a:pt x="992" y="240"/>
                    </a:lnTo>
                    <a:lnTo>
                      <a:pt x="981" y="242"/>
                    </a:lnTo>
                    <a:lnTo>
                      <a:pt x="970" y="247"/>
                    </a:lnTo>
                    <a:lnTo>
                      <a:pt x="962" y="263"/>
                    </a:lnTo>
                    <a:lnTo>
                      <a:pt x="962" y="278"/>
                    </a:lnTo>
                    <a:lnTo>
                      <a:pt x="964" y="289"/>
                    </a:lnTo>
                    <a:lnTo>
                      <a:pt x="971" y="303"/>
                    </a:lnTo>
                    <a:lnTo>
                      <a:pt x="977" y="312"/>
                    </a:lnTo>
                    <a:lnTo>
                      <a:pt x="989" y="323"/>
                    </a:lnTo>
                    <a:lnTo>
                      <a:pt x="1000" y="333"/>
                    </a:lnTo>
                    <a:lnTo>
                      <a:pt x="1015" y="342"/>
                    </a:lnTo>
                    <a:lnTo>
                      <a:pt x="1028" y="350"/>
                    </a:lnTo>
                    <a:lnTo>
                      <a:pt x="1044" y="358"/>
                    </a:lnTo>
                    <a:lnTo>
                      <a:pt x="1057" y="365"/>
                    </a:lnTo>
                    <a:lnTo>
                      <a:pt x="1072" y="377"/>
                    </a:lnTo>
                    <a:lnTo>
                      <a:pt x="1086" y="386"/>
                    </a:lnTo>
                    <a:lnTo>
                      <a:pt x="1099" y="398"/>
                    </a:lnTo>
                    <a:lnTo>
                      <a:pt x="1108" y="409"/>
                    </a:lnTo>
                    <a:lnTo>
                      <a:pt x="1120" y="424"/>
                    </a:lnTo>
                    <a:lnTo>
                      <a:pt x="1127" y="434"/>
                    </a:lnTo>
                    <a:lnTo>
                      <a:pt x="1139" y="443"/>
                    </a:lnTo>
                    <a:lnTo>
                      <a:pt x="1152" y="455"/>
                    </a:lnTo>
                    <a:lnTo>
                      <a:pt x="1165" y="468"/>
                    </a:lnTo>
                    <a:lnTo>
                      <a:pt x="1177" y="479"/>
                    </a:lnTo>
                    <a:lnTo>
                      <a:pt x="1190" y="491"/>
                    </a:lnTo>
                    <a:lnTo>
                      <a:pt x="1201" y="504"/>
                    </a:lnTo>
                    <a:lnTo>
                      <a:pt x="1213" y="519"/>
                    </a:lnTo>
                    <a:lnTo>
                      <a:pt x="1220" y="531"/>
                    </a:lnTo>
                    <a:lnTo>
                      <a:pt x="1228" y="546"/>
                    </a:lnTo>
                    <a:lnTo>
                      <a:pt x="1232" y="559"/>
                    </a:lnTo>
                    <a:lnTo>
                      <a:pt x="1236" y="574"/>
                    </a:lnTo>
                    <a:lnTo>
                      <a:pt x="1234" y="588"/>
                    </a:lnTo>
                    <a:lnTo>
                      <a:pt x="1228" y="605"/>
                    </a:lnTo>
                    <a:lnTo>
                      <a:pt x="1220" y="618"/>
                    </a:lnTo>
                    <a:lnTo>
                      <a:pt x="1209" y="635"/>
                    </a:lnTo>
                    <a:lnTo>
                      <a:pt x="1196" y="639"/>
                    </a:lnTo>
                    <a:lnTo>
                      <a:pt x="1184" y="643"/>
                    </a:lnTo>
                    <a:lnTo>
                      <a:pt x="1173" y="645"/>
                    </a:lnTo>
                    <a:lnTo>
                      <a:pt x="1162" y="646"/>
                    </a:lnTo>
                    <a:lnTo>
                      <a:pt x="1148" y="645"/>
                    </a:lnTo>
                    <a:lnTo>
                      <a:pt x="1137" y="643"/>
                    </a:lnTo>
                    <a:lnTo>
                      <a:pt x="1125" y="639"/>
                    </a:lnTo>
                    <a:lnTo>
                      <a:pt x="1114" y="637"/>
                    </a:lnTo>
                    <a:lnTo>
                      <a:pt x="1101" y="629"/>
                    </a:lnTo>
                    <a:lnTo>
                      <a:pt x="1089" y="624"/>
                    </a:lnTo>
                    <a:lnTo>
                      <a:pt x="1078" y="618"/>
                    </a:lnTo>
                    <a:lnTo>
                      <a:pt x="1068" y="612"/>
                    </a:lnTo>
                    <a:lnTo>
                      <a:pt x="1057" y="605"/>
                    </a:lnTo>
                    <a:lnTo>
                      <a:pt x="1046" y="597"/>
                    </a:lnTo>
                    <a:lnTo>
                      <a:pt x="1036" y="589"/>
                    </a:lnTo>
                    <a:lnTo>
                      <a:pt x="1028" y="584"/>
                    </a:lnTo>
                    <a:lnTo>
                      <a:pt x="1011" y="569"/>
                    </a:lnTo>
                    <a:lnTo>
                      <a:pt x="994" y="555"/>
                    </a:lnTo>
                    <a:lnTo>
                      <a:pt x="977" y="542"/>
                    </a:lnTo>
                    <a:lnTo>
                      <a:pt x="962" y="531"/>
                    </a:lnTo>
                    <a:lnTo>
                      <a:pt x="945" y="519"/>
                    </a:lnTo>
                    <a:lnTo>
                      <a:pt x="928" y="508"/>
                    </a:lnTo>
                    <a:lnTo>
                      <a:pt x="911" y="496"/>
                    </a:lnTo>
                    <a:lnTo>
                      <a:pt x="894" y="487"/>
                    </a:lnTo>
                    <a:lnTo>
                      <a:pt x="874" y="475"/>
                    </a:lnTo>
                    <a:lnTo>
                      <a:pt x="857" y="468"/>
                    </a:lnTo>
                    <a:lnTo>
                      <a:pt x="838" y="458"/>
                    </a:lnTo>
                    <a:lnTo>
                      <a:pt x="821" y="453"/>
                    </a:lnTo>
                    <a:lnTo>
                      <a:pt x="802" y="447"/>
                    </a:lnTo>
                    <a:lnTo>
                      <a:pt x="783" y="443"/>
                    </a:lnTo>
                    <a:lnTo>
                      <a:pt x="764" y="439"/>
                    </a:lnTo>
                    <a:lnTo>
                      <a:pt x="747" y="439"/>
                    </a:lnTo>
                    <a:lnTo>
                      <a:pt x="717" y="436"/>
                    </a:lnTo>
                    <a:lnTo>
                      <a:pt x="686" y="432"/>
                    </a:lnTo>
                    <a:lnTo>
                      <a:pt x="658" y="424"/>
                    </a:lnTo>
                    <a:lnTo>
                      <a:pt x="631" y="417"/>
                    </a:lnTo>
                    <a:lnTo>
                      <a:pt x="603" y="403"/>
                    </a:lnTo>
                    <a:lnTo>
                      <a:pt x="578" y="390"/>
                    </a:lnTo>
                    <a:lnTo>
                      <a:pt x="555" y="373"/>
                    </a:lnTo>
                    <a:lnTo>
                      <a:pt x="532" y="358"/>
                    </a:lnTo>
                    <a:lnTo>
                      <a:pt x="510" y="337"/>
                    </a:lnTo>
                    <a:lnTo>
                      <a:pt x="489" y="316"/>
                    </a:lnTo>
                    <a:lnTo>
                      <a:pt x="468" y="293"/>
                    </a:lnTo>
                    <a:lnTo>
                      <a:pt x="451" y="270"/>
                    </a:lnTo>
                    <a:lnTo>
                      <a:pt x="433" y="244"/>
                    </a:lnTo>
                    <a:lnTo>
                      <a:pt x="420" y="219"/>
                    </a:lnTo>
                    <a:lnTo>
                      <a:pt x="409" y="192"/>
                    </a:lnTo>
                    <a:lnTo>
                      <a:pt x="399" y="168"/>
                    </a:lnTo>
                    <a:lnTo>
                      <a:pt x="392" y="152"/>
                    </a:lnTo>
                    <a:lnTo>
                      <a:pt x="386" y="141"/>
                    </a:lnTo>
                    <a:lnTo>
                      <a:pt x="376" y="130"/>
                    </a:lnTo>
                    <a:lnTo>
                      <a:pt x="369" y="120"/>
                    </a:lnTo>
                    <a:lnTo>
                      <a:pt x="357" y="109"/>
                    </a:lnTo>
                    <a:lnTo>
                      <a:pt x="348" y="101"/>
                    </a:lnTo>
                    <a:lnTo>
                      <a:pt x="337" y="92"/>
                    </a:lnTo>
                    <a:lnTo>
                      <a:pt x="327" y="86"/>
                    </a:lnTo>
                    <a:lnTo>
                      <a:pt x="314" y="78"/>
                    </a:lnTo>
                    <a:lnTo>
                      <a:pt x="300" y="73"/>
                    </a:lnTo>
                    <a:lnTo>
                      <a:pt x="285" y="67"/>
                    </a:lnTo>
                    <a:lnTo>
                      <a:pt x="272" y="63"/>
                    </a:lnTo>
                    <a:lnTo>
                      <a:pt x="257" y="59"/>
                    </a:lnTo>
                    <a:lnTo>
                      <a:pt x="241" y="57"/>
                    </a:lnTo>
                    <a:lnTo>
                      <a:pt x="228" y="57"/>
                    </a:lnTo>
                    <a:lnTo>
                      <a:pt x="213" y="57"/>
                    </a:lnTo>
                    <a:lnTo>
                      <a:pt x="202" y="55"/>
                    </a:lnTo>
                    <a:lnTo>
                      <a:pt x="190" y="55"/>
                    </a:lnTo>
                    <a:lnTo>
                      <a:pt x="177" y="54"/>
                    </a:lnTo>
                    <a:lnTo>
                      <a:pt x="165" y="54"/>
                    </a:lnTo>
                    <a:lnTo>
                      <a:pt x="156" y="52"/>
                    </a:lnTo>
                    <a:lnTo>
                      <a:pt x="145" y="52"/>
                    </a:lnTo>
                    <a:lnTo>
                      <a:pt x="133" y="52"/>
                    </a:lnTo>
                    <a:lnTo>
                      <a:pt x="122" y="52"/>
                    </a:lnTo>
                    <a:lnTo>
                      <a:pt x="110" y="52"/>
                    </a:lnTo>
                    <a:lnTo>
                      <a:pt x="99" y="52"/>
                    </a:lnTo>
                    <a:lnTo>
                      <a:pt x="87" y="52"/>
                    </a:lnTo>
                    <a:lnTo>
                      <a:pt x="76" y="52"/>
                    </a:lnTo>
                    <a:lnTo>
                      <a:pt x="65" y="52"/>
                    </a:lnTo>
                    <a:lnTo>
                      <a:pt x="53" y="52"/>
                    </a:lnTo>
                    <a:lnTo>
                      <a:pt x="42" y="52"/>
                    </a:lnTo>
                    <a:lnTo>
                      <a:pt x="30" y="52"/>
                    </a:lnTo>
                    <a:lnTo>
                      <a:pt x="17" y="52"/>
                    </a:lnTo>
                    <a:lnTo>
                      <a:pt x="10" y="52"/>
                    </a:lnTo>
                    <a:lnTo>
                      <a:pt x="4" y="50"/>
                    </a:lnTo>
                    <a:lnTo>
                      <a:pt x="2" y="48"/>
                    </a:lnTo>
                    <a:lnTo>
                      <a:pt x="0" y="40"/>
                    </a:lnTo>
                    <a:lnTo>
                      <a:pt x="2" y="36"/>
                    </a:lnTo>
                    <a:lnTo>
                      <a:pt x="2" y="3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pic>
          <p:nvPicPr>
            <p:cNvPr id="44" name="Picture 43" descr="03-9a.ti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895" y="3165653"/>
              <a:ext cx="3258312" cy="2445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617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memory_5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51" r="-10551"/>
          <a:stretch>
            <a:fillRect/>
          </a:stretch>
        </p:blipFill>
        <p:spPr>
          <a:xfrm>
            <a:off x="-1604838" y="0"/>
            <a:ext cx="12526293" cy="6888979"/>
          </a:xfrm>
        </p:spPr>
      </p:pic>
    </p:spTree>
    <p:extLst>
      <p:ext uri="{BB962C8B-B14F-4D97-AF65-F5344CB8AC3E}">
        <p14:creationId xmlns:p14="http://schemas.microsoft.com/office/powerpoint/2010/main" val="20074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/>
              <a:t>Proximity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79969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Signal Emissions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Computer screens emit </a:t>
            </a:r>
            <a:r>
              <a:rPr lang="en-US" b="1" smtClean="0"/>
              <a:t>radio frequencies </a:t>
            </a:r>
            <a:r>
              <a:rPr lang="en-US" smtClean="0"/>
              <a:t>that can be used to detect what is being displayed.</a:t>
            </a:r>
          </a:p>
          <a:p>
            <a:endParaRPr lang="en-US" sz="1000" smtClean="0"/>
          </a:p>
          <a:p>
            <a:r>
              <a:rPr lang="en-US" b="1" smtClean="0"/>
              <a:t>Visible light </a:t>
            </a:r>
            <a:r>
              <a:rPr lang="en-US" smtClean="0"/>
              <a:t>reflections can also be used to reconstruct a display from its reflection on a wall, coffee mug, or eyeglasses.</a:t>
            </a:r>
          </a:p>
          <a:p>
            <a:endParaRPr lang="en-US" sz="1000" smtClean="0"/>
          </a:p>
          <a:p>
            <a:r>
              <a:rPr lang="en-US" smtClean="0"/>
              <a:t>Both of these require the attacker to have a receiver close enough to detect the signal.</a:t>
            </a:r>
          </a:p>
          <a:p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8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66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23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Faraday Cages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105400"/>
          </a:xfrm>
        </p:spPr>
        <p:txBody>
          <a:bodyPr/>
          <a:lstStyle/>
          <a:p>
            <a:r>
              <a:rPr lang="en-US" sz="2400" smtClean="0"/>
              <a:t>To block electromagnetic emanations in the air, we can surround sensitive equipment with metallic conductive shielding or a mesh of such material, where the holes in the mesh are smaller than the wavelengths of the electromagnetic radiation we wish to block. </a:t>
            </a:r>
          </a:p>
          <a:p>
            <a:r>
              <a:rPr lang="en-US" sz="2400" smtClean="0"/>
              <a:t>Such an enclosure is known as a </a:t>
            </a:r>
            <a:r>
              <a:rPr lang="en-US" sz="2400" b="1" smtClean="0"/>
              <a:t>Faraday cage.</a:t>
            </a:r>
            <a:endParaRPr lang="en-US" sz="24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2286000"/>
            <a:ext cx="40386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2905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Acoustic Emissions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smtClean="0"/>
              <a:t>Dmitri Asonov and Rakesh Agrawal published a paper in 2004 detailing how an attacker could use an audio recording of a user typing on a keyboard to reconstruct what was typed.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916" y="3138463"/>
            <a:ext cx="2901238" cy="37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80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224" y="347578"/>
            <a:ext cx="62103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98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635" y="1342874"/>
            <a:ext cx="58293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19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ebold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56" r="-10656"/>
          <a:stretch>
            <a:fillRect/>
          </a:stretch>
        </p:blipFill>
        <p:spPr>
          <a:xfrm>
            <a:off x="-94068" y="251418"/>
            <a:ext cx="9350602" cy="5142470"/>
          </a:xfrm>
        </p:spPr>
      </p:pic>
      <p:sp>
        <p:nvSpPr>
          <p:cNvPr id="7" name="TextBox 6"/>
          <p:cNvSpPr txBox="1"/>
          <p:nvPr/>
        </p:nvSpPr>
        <p:spPr>
          <a:xfrm>
            <a:off x="0" y="5879967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595959"/>
                </a:solidFill>
              </a:rPr>
              <a:t>(voting machine)</a:t>
            </a:r>
            <a:endParaRPr lang="en-US" sz="32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61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82" y="912404"/>
            <a:ext cx="86614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61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965200"/>
            <a:ext cx="8763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1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Physical Security?</a:t>
            </a:r>
            <a:endParaRPr lang="en-US" smtClean="0"/>
          </a:p>
        </p:txBody>
      </p:sp>
      <p:sp>
        <p:nvSpPr>
          <p:cNvPr id="20483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Any physical object that creates a barrier to unauthorized access</a:t>
            </a:r>
          </a:p>
          <a:p>
            <a:r>
              <a:rPr lang="en-US" smtClean="0"/>
              <a:t>This includes: locks, latches, safes, alarms, guards, guard dogs, doors, windows, walls, ceilings, floors, fences, door strikes, door frames and door closers</a:t>
            </a:r>
          </a:p>
          <a:p>
            <a:endParaRPr lang="en-US" smtClean="0"/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90F1148-0512-4FFC-B152-4C9631153AB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7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Destructive vs. Nondestructive Entry</a:t>
            </a:r>
            <a:endParaRPr lang="en-US" sz="4000" smtClean="0"/>
          </a:p>
        </p:txBody>
      </p:sp>
      <p:sp>
        <p:nvSpPr>
          <p:cNvPr id="22531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smtClean="0"/>
              <a:t>Destructive entry</a:t>
            </a:r>
          </a:p>
          <a:p>
            <a:pPr lvl="1"/>
            <a:r>
              <a:rPr lang="en-US" sz="2400" smtClean="0"/>
              <a:t>Involves using force to defeat physical security</a:t>
            </a:r>
          </a:p>
          <a:p>
            <a:pPr lvl="1"/>
            <a:r>
              <a:rPr lang="en-US" sz="2400" smtClean="0"/>
              <a:t>Methods involve crowbars, bolt cutters and sledge hammers</a:t>
            </a:r>
          </a:p>
          <a:p>
            <a:pPr lvl="1"/>
            <a:r>
              <a:rPr lang="en-US" sz="2400" smtClean="0"/>
              <a:t>Negative impact on IT resources is apparent</a:t>
            </a:r>
          </a:p>
          <a:p>
            <a:pPr lvl="1"/>
            <a:r>
              <a:rPr lang="en-US" sz="2400" smtClean="0"/>
              <a:t>Remediation steps also obvious</a:t>
            </a:r>
          </a:p>
          <a:p>
            <a:r>
              <a:rPr lang="en-US" sz="2800" smtClean="0"/>
              <a:t>Nondestructive entry</a:t>
            </a:r>
          </a:p>
          <a:p>
            <a:pPr lvl="1"/>
            <a:r>
              <a:rPr lang="en-US" sz="2400" smtClean="0"/>
              <a:t>Compromises security without leaving signs of a breach</a:t>
            </a:r>
          </a:p>
          <a:p>
            <a:pPr lvl="1"/>
            <a:r>
              <a:rPr lang="en-US" sz="2400" smtClean="0"/>
              <a:t>Defeats intrusion detection</a:t>
            </a:r>
          </a:p>
          <a:p>
            <a:pPr lvl="1"/>
            <a:r>
              <a:rPr lang="en-US" sz="2400" smtClean="0"/>
              <a:t>Greater and long-term threat</a:t>
            </a:r>
          </a:p>
          <a:p>
            <a:endParaRPr lang="en-US" sz="1800" dirty="0" smtClean="0"/>
          </a:p>
        </p:txBody>
      </p:sp>
      <p:sp>
        <p:nvSpPr>
          <p:cNvPr id="2253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37D07C0-D920-4685-83CE-17DC9213123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9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Is Physical Security An IT Concern?</a:t>
            </a:r>
            <a:endParaRPr lang="en-US" sz="4000" dirty="0" smtClean="0"/>
          </a:p>
        </p:txBody>
      </p:sp>
      <p:sp>
        <p:nvSpPr>
          <p:cNvPr id="2150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smtClean="0"/>
              <a:t>You have been working hard to secure your network from cyber attacks</a:t>
            </a:r>
          </a:p>
          <a:p>
            <a:pPr lvl="1"/>
            <a:r>
              <a:rPr lang="en-US" smtClean="0"/>
              <a:t>Redundant layers of authentication, firewalls, and intrusion detection systems should protect against electronic methods of entry</a:t>
            </a:r>
          </a:p>
          <a:p>
            <a:r>
              <a:rPr lang="en-US" smtClean="0"/>
              <a:t>But what if an attacker gains access to the server room or network wiring closet ...</a:t>
            </a:r>
          </a:p>
          <a:p>
            <a:pPr lvl="1"/>
            <a:r>
              <a:rPr lang="en-US" smtClean="0"/>
              <a:t>Is you network still safe?</a:t>
            </a:r>
            <a:endParaRPr lang="en-US" dirty="0" smtClean="0"/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2F14C6-3DFD-445F-B9CB-A703DC8F563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2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</TotalTime>
  <Words>1952</Words>
  <Application>Microsoft Macintosh PowerPoint</Application>
  <PresentationFormat>On-screen Show (4:3)</PresentationFormat>
  <Paragraphs>252</Paragraphs>
  <Slides>61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Physical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Physical Security?</vt:lpstr>
      <vt:lpstr>Destructive vs. Nondestructive Entry</vt:lpstr>
      <vt:lpstr>Is Physical Security An IT Concern?</vt:lpstr>
      <vt:lpstr>Type of Threats to Physical Environment</vt:lpstr>
      <vt:lpstr>Lessons-Learned for U.S.</vt:lpstr>
      <vt:lpstr>Categories of Security Controls</vt:lpstr>
      <vt:lpstr>Security Countermeasures &amp; Technologies Strategic Approach to Physical Security …(2/2)</vt:lpstr>
      <vt:lpstr>Physical Controls – Facility Construction</vt:lpstr>
      <vt:lpstr>Physical Controls – Facility Construction</vt:lpstr>
      <vt:lpstr>Technical Controls – Entrance Protection</vt:lpstr>
      <vt:lpstr>Technical Controls</vt:lpstr>
      <vt:lpstr>PowerPoint Presentation</vt:lpstr>
      <vt:lpstr>Social Engineering</vt:lpstr>
      <vt:lpstr>Scenario</vt:lpstr>
      <vt:lpstr>Scenario</vt:lpstr>
      <vt:lpstr>Scenario</vt:lpstr>
      <vt:lpstr>Scenario</vt:lpstr>
      <vt:lpstr>The Social Engineering Threat</vt:lpstr>
      <vt:lpstr>Avoiding Social Engineering</vt:lpstr>
      <vt:lpstr>Locks and Keys</vt:lpstr>
      <vt:lpstr>Legal Notice</vt:lpstr>
      <vt:lpstr>PowerPoint Presentation</vt:lpstr>
      <vt:lpstr>Lock Picking in Movies</vt:lpstr>
      <vt:lpstr>Pin Tumbler Lock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</vt:lpstr>
      <vt:lpstr>Compromising Locks</vt:lpstr>
      <vt:lpstr>Feeler Picking</vt:lpstr>
      <vt:lpstr>Scrubbing / Raking</vt:lpstr>
      <vt:lpstr>Bump Keys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Hibernation</vt:lpstr>
      <vt:lpstr>PowerPoint Presentation</vt:lpstr>
      <vt:lpstr>PowerPoint Presentation</vt:lpstr>
      <vt:lpstr>Signal Emissions</vt:lpstr>
      <vt:lpstr>PowerPoint Presentation</vt:lpstr>
      <vt:lpstr>Faraday Cages</vt:lpstr>
      <vt:lpstr>Acoustic Emissions</vt:lpstr>
      <vt:lpstr>PowerPoint Presentation</vt:lpstr>
      <vt:lpstr>PowerPoint Presentation</vt:lpstr>
      <vt:lpstr>PowerPoint Presentation</vt:lpstr>
      <vt:lpstr>PowerPoint Presentation</vt:lpstr>
    </vt:vector>
  </TitlesOfParts>
  <Company>University of Iowa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Physical Security</dc:title>
  <dc:creator>Zakir Durumeric</dc:creator>
  <cp:lastModifiedBy>Michael</cp:lastModifiedBy>
  <cp:revision>196</cp:revision>
  <dcterms:created xsi:type="dcterms:W3CDTF">2012-09-06T04:08:14Z</dcterms:created>
  <dcterms:modified xsi:type="dcterms:W3CDTF">2015-04-22T18:07:49Z</dcterms:modified>
</cp:coreProperties>
</file>